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9" r:id="rId4"/>
    <p:sldId id="268" r:id="rId5"/>
    <p:sldId id="258" r:id="rId6"/>
    <p:sldId id="260" r:id="rId7"/>
    <p:sldId id="263" r:id="rId8"/>
    <p:sldId id="264" r:id="rId9"/>
    <p:sldId id="262" r:id="rId10"/>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158"/>
    <a:srgbClr val="D0DE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varScale="1">
        <p:scale>
          <a:sx n="63" d="100"/>
          <a:sy n="63" d="100"/>
        </p:scale>
        <p:origin x="3570" y="48"/>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156665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120746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307642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360526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65805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269880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4453467"/>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4453467"/>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244381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156502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26198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341030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BBEDAFE-7212-4E35-82F5-5C1731AF0555}" type="datetimeFigureOut">
              <a:rPr lang="fr-FR" smtClean="0"/>
              <a:pPr/>
              <a:t>20/03/2023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D2563-A071-4F36-9632-8AB04FAD0A60}" type="slidenum">
              <a:rPr lang="fr-FR" smtClean="0"/>
              <a:pPr/>
              <a:t>‹N°›</a:t>
            </a:fld>
            <a:endParaRPr lang="fr-FR"/>
          </a:p>
        </p:txBody>
      </p:sp>
    </p:spTree>
    <p:extLst>
      <p:ext uri="{BB962C8B-B14F-4D97-AF65-F5344CB8AC3E}">
        <p14:creationId xmlns:p14="http://schemas.microsoft.com/office/powerpoint/2010/main" val="113247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EBBEDAFE-7212-4E35-82F5-5C1731AF0555}" type="datetimeFigureOut">
              <a:rPr lang="fr-FR" smtClean="0"/>
              <a:pPr/>
              <a:t>20/03/2023</a:t>
            </a:fld>
            <a:endParaRPr lang="fr-F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2B0D2563-A071-4F36-9632-8AB04FAD0A60}" type="slidenum">
              <a:rPr lang="fr-FR" smtClean="0"/>
              <a:pPr/>
              <a:t>‹N°›</a:t>
            </a:fld>
            <a:endParaRPr lang="fr-FR"/>
          </a:p>
        </p:txBody>
      </p:sp>
    </p:spTree>
    <p:extLst>
      <p:ext uri="{BB962C8B-B14F-4D97-AF65-F5344CB8AC3E}">
        <p14:creationId xmlns:p14="http://schemas.microsoft.com/office/powerpoint/2010/main" val="639894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2.svg"/><Relationship Id="rId4" Type="http://schemas.openxmlformats.org/officeDocument/2006/relationships/hyperlink" Target="https://www.pexels.com/photo/person-holding-shuttlecock-2202685/" TargetMode="External"/><Relationship Id="rId9" Type="http://schemas.openxmlformats.org/officeDocument/2006/relationships/image" Target="../media/image1.png"/><Relationship Id="rId1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2.svg"/><Relationship Id="rId4" Type="http://schemas.openxmlformats.org/officeDocument/2006/relationships/hyperlink" Target="https://www.pexels.com/photo/person-holding-shuttlecock-2202685/" TargetMode="Externa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sv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hyperlink" Target="https://pixabay.com/fr/illustrations/important-attention-1702878/" TargetMode="External"/><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hyperlink" Target="https://www.myterredeprovence.fr/Se-loger" TargetMode="External"/><Relationship Id="rId2" Type="http://schemas.openxmlformats.org/officeDocument/2006/relationships/image" Target="../media/image22.png"/><Relationship Id="rId16" Type="http://schemas.openxmlformats.org/officeDocument/2006/relationships/hyperlink" Target="https://sudest-mobilites.fr/reseaux/zou-13/lignes/ligne-reguliere--57--20212022-avignon-saint-remy-de-provence"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16.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6.sv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sme 12">
            <a:extLst>
              <a:ext uri="{FF2B5EF4-FFF2-40B4-BE49-F238E27FC236}">
                <a16:creationId xmlns:a16="http://schemas.microsoft.com/office/drawing/2014/main" id="{4AB786AD-C90E-9B1A-80AC-49735D4641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0219" y="-8429"/>
            <a:ext cx="1477881" cy="2852678"/>
          </a:xfrm>
          <a:prstGeom prst="rect">
            <a:avLst/>
          </a:prstGeom>
        </p:spPr>
      </p:pic>
      <p:sp>
        <p:nvSpPr>
          <p:cNvPr id="34" name="Rectangle 33">
            <a:extLst>
              <a:ext uri="{FF2B5EF4-FFF2-40B4-BE49-F238E27FC236}">
                <a16:creationId xmlns:a16="http://schemas.microsoft.com/office/drawing/2014/main" id="{2F2A7EC0-CFBB-59C1-8539-F8A67C5E869D}"/>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pic>
        <p:nvPicPr>
          <p:cNvPr id="47" name="Image 46">
            <a:extLst>
              <a:ext uri="{FF2B5EF4-FFF2-40B4-BE49-F238E27FC236}">
                <a16:creationId xmlns:a16="http://schemas.microsoft.com/office/drawing/2014/main" id="{EBD6BB6D-9847-FDE7-5000-C053B487AC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93" y="11627412"/>
            <a:ext cx="698748" cy="527056"/>
          </a:xfrm>
          <a:prstGeom prst="rect">
            <a:avLst/>
          </a:prstGeom>
        </p:spPr>
      </p:pic>
      <p:pic>
        <p:nvPicPr>
          <p:cNvPr id="48" name="Image 47">
            <a:extLst>
              <a:ext uri="{FF2B5EF4-FFF2-40B4-BE49-F238E27FC236}">
                <a16:creationId xmlns:a16="http://schemas.microsoft.com/office/drawing/2014/main" id="{ED3A5BED-CC50-F43B-C653-9529391592FD}"/>
              </a:ext>
            </a:extLst>
          </p:cNvPr>
          <p:cNvPicPr>
            <a:picLocks noChangeAspect="1"/>
          </p:cNvPicPr>
          <p:nvPr/>
        </p:nvPicPr>
        <p:blipFill>
          <a:blip r:embed="rId5"/>
          <a:stretch>
            <a:fillRect/>
          </a:stretch>
        </p:blipFill>
        <p:spPr>
          <a:xfrm>
            <a:off x="1395462" y="11587493"/>
            <a:ext cx="850102" cy="614860"/>
          </a:xfrm>
          <a:prstGeom prst="rect">
            <a:avLst/>
          </a:prstGeom>
        </p:spPr>
      </p:pic>
      <p:pic>
        <p:nvPicPr>
          <p:cNvPr id="49" name="Image 48">
            <a:extLst>
              <a:ext uri="{FF2B5EF4-FFF2-40B4-BE49-F238E27FC236}">
                <a16:creationId xmlns:a16="http://schemas.microsoft.com/office/drawing/2014/main" id="{A8CE2592-831E-4F19-F991-EE5250C9C4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4533" y="11663974"/>
            <a:ext cx="746606" cy="433161"/>
          </a:xfrm>
          <a:prstGeom prst="rect">
            <a:avLst/>
          </a:prstGeom>
        </p:spPr>
      </p:pic>
      <p:pic>
        <p:nvPicPr>
          <p:cNvPr id="50" name="Image 49">
            <a:extLst>
              <a:ext uri="{FF2B5EF4-FFF2-40B4-BE49-F238E27FC236}">
                <a16:creationId xmlns:a16="http://schemas.microsoft.com/office/drawing/2014/main" id="{95875CEF-BB96-3599-02AA-7E40B0F37DFD}"/>
              </a:ext>
            </a:extLst>
          </p:cNvPr>
          <p:cNvPicPr>
            <a:picLocks noChangeAspect="1"/>
          </p:cNvPicPr>
          <p:nvPr/>
        </p:nvPicPr>
        <p:blipFill>
          <a:blip r:embed="rId7"/>
          <a:stretch>
            <a:fillRect/>
          </a:stretch>
        </p:blipFill>
        <p:spPr>
          <a:xfrm>
            <a:off x="3252822" y="11626642"/>
            <a:ext cx="824278" cy="409862"/>
          </a:xfrm>
          <a:prstGeom prst="rect">
            <a:avLst/>
          </a:prstGeom>
        </p:spPr>
      </p:pic>
      <p:pic>
        <p:nvPicPr>
          <p:cNvPr id="51" name="Image 50" descr="Une image contenant texte&#10;&#10;Description générée automatiquement">
            <a:extLst>
              <a:ext uri="{FF2B5EF4-FFF2-40B4-BE49-F238E27FC236}">
                <a16:creationId xmlns:a16="http://schemas.microsoft.com/office/drawing/2014/main" id="{B4080A90-8FAB-407F-17F9-45D77D5050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3384" y="11717854"/>
            <a:ext cx="931046" cy="246400"/>
          </a:xfrm>
          <a:prstGeom prst="rect">
            <a:avLst/>
          </a:prstGeom>
        </p:spPr>
      </p:pic>
      <p:pic>
        <p:nvPicPr>
          <p:cNvPr id="52" name="Graphique 51">
            <a:extLst>
              <a:ext uri="{FF2B5EF4-FFF2-40B4-BE49-F238E27FC236}">
                <a16:creationId xmlns:a16="http://schemas.microsoft.com/office/drawing/2014/main" id="{DCF17DB0-7081-6641-19B7-6B2FA8132E0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92901" y="11621755"/>
            <a:ext cx="680578" cy="517602"/>
          </a:xfrm>
          <a:prstGeom prst="rect">
            <a:avLst/>
          </a:prstGeom>
        </p:spPr>
      </p:pic>
      <p:pic>
        <p:nvPicPr>
          <p:cNvPr id="54" name="Image 53">
            <a:extLst>
              <a:ext uri="{FF2B5EF4-FFF2-40B4-BE49-F238E27FC236}">
                <a16:creationId xmlns:a16="http://schemas.microsoft.com/office/drawing/2014/main" id="{1F360A34-CA22-FCD3-394C-C2EB667CD0B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8200" y="2313576"/>
            <a:ext cx="6385055" cy="4618170"/>
          </a:xfrm>
          <a:prstGeom prst="rect">
            <a:avLst/>
          </a:prstGeom>
        </p:spPr>
      </p:pic>
      <p:sp>
        <p:nvSpPr>
          <p:cNvPr id="59" name="Titre 26">
            <a:extLst>
              <a:ext uri="{FF2B5EF4-FFF2-40B4-BE49-F238E27FC236}">
                <a16:creationId xmlns:a16="http://schemas.microsoft.com/office/drawing/2014/main" id="{482B9DAC-9111-5720-7EB7-F68D953F439E}"/>
              </a:ext>
            </a:extLst>
          </p:cNvPr>
          <p:cNvSpPr txBox="1">
            <a:spLocks/>
          </p:cNvSpPr>
          <p:nvPr/>
        </p:nvSpPr>
        <p:spPr>
          <a:xfrm>
            <a:off x="256075" y="6914571"/>
            <a:ext cx="6497180" cy="3064977"/>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R="0" lvl="0" algn="ctr" defTabSz="777240" rtl="0" eaLnBrk="1" fontAlgn="auto" latinLnBrk="0" hangingPunct="1">
              <a:lnSpc>
                <a:spcPct val="85000"/>
              </a:lnSpc>
              <a:spcBef>
                <a:spcPct val="0"/>
              </a:spcBef>
              <a:spcAft>
                <a:spcPts val="0"/>
              </a:spcAft>
              <a:buClrTx/>
              <a:buSzTx/>
              <a:tabLst/>
              <a:defRPr/>
            </a:pPr>
            <a:r>
              <a:rPr kumimoji="0" lang="fr-FR" sz="4000" b="1" i="0" u="none" strike="noStrike" kern="1200" cap="all" spc="0" normalizeH="0" baseline="0" noProof="0" dirty="0">
                <a:ln>
                  <a:noFill/>
                </a:ln>
                <a:solidFill>
                  <a:srgbClr val="2F4158"/>
                </a:solidFill>
                <a:effectLst/>
                <a:uLnTx/>
                <a:uFillTx/>
                <a:latin typeface="Franklin Gothic Book"/>
                <a:ea typeface="+mj-ea"/>
                <a:cs typeface="+mj-cs"/>
              </a:rPr>
              <a:t>FSGT </a:t>
            </a:r>
          </a:p>
          <a:p>
            <a:pPr marR="0" lvl="0" algn="ctr" defTabSz="777240" rtl="0" eaLnBrk="1" fontAlgn="auto" latinLnBrk="0" hangingPunct="1">
              <a:lnSpc>
                <a:spcPct val="85000"/>
              </a:lnSpc>
              <a:spcBef>
                <a:spcPct val="0"/>
              </a:spcBef>
              <a:spcAft>
                <a:spcPts val="0"/>
              </a:spcAft>
              <a:buClrTx/>
              <a:buSzTx/>
              <a:tabLst/>
              <a:defRPr/>
            </a:pPr>
            <a:r>
              <a:rPr kumimoji="0" lang="fr-FR" sz="4000" b="1" i="0" u="none" strike="noStrike" kern="1200" cap="all" spc="0" normalizeH="0" baseline="0" noProof="0" dirty="0">
                <a:ln>
                  <a:noFill/>
                </a:ln>
                <a:solidFill>
                  <a:srgbClr val="2F4158"/>
                </a:solidFill>
                <a:effectLst/>
                <a:uLnTx/>
                <a:uFillTx/>
                <a:latin typeface="Franklin Gothic Book"/>
                <a:ea typeface="+mj-ea"/>
                <a:cs typeface="+mj-cs"/>
              </a:rPr>
              <a:t>RASSEMBLEMENT FEDERAL </a:t>
            </a:r>
          </a:p>
          <a:p>
            <a:pPr marR="0" lvl="0" algn="ctr" defTabSz="777240" rtl="0" eaLnBrk="1" fontAlgn="auto" latinLnBrk="0" hangingPunct="1">
              <a:lnSpc>
                <a:spcPct val="85000"/>
              </a:lnSpc>
              <a:spcBef>
                <a:spcPct val="0"/>
              </a:spcBef>
              <a:spcAft>
                <a:spcPts val="0"/>
              </a:spcAft>
              <a:buClrTx/>
              <a:buSzTx/>
              <a:tabLst/>
              <a:defRPr/>
            </a:pPr>
            <a:r>
              <a:rPr kumimoji="0" lang="fr-FR" sz="4000" b="1" i="0" u="none" strike="noStrike" kern="1200" cap="all" spc="0" normalizeH="0" baseline="0" noProof="0" dirty="0">
                <a:ln>
                  <a:noFill/>
                </a:ln>
                <a:solidFill>
                  <a:srgbClr val="2F4158"/>
                </a:solidFill>
                <a:effectLst/>
                <a:uLnTx/>
                <a:uFillTx/>
                <a:latin typeface="Franklin Gothic Book"/>
                <a:ea typeface="+mj-ea"/>
                <a:cs typeface="+mj-cs"/>
              </a:rPr>
              <a:t>DE BADMINTON </a:t>
            </a:r>
            <a:br>
              <a:rPr kumimoji="0" lang="fr-FR" sz="4000" b="1" i="0" u="none" strike="noStrike" kern="1200" cap="all" spc="0" normalizeH="0" baseline="0" noProof="0" dirty="0">
                <a:ln>
                  <a:noFill/>
                </a:ln>
                <a:solidFill>
                  <a:srgbClr val="2F4158"/>
                </a:solidFill>
                <a:effectLst/>
                <a:uLnTx/>
                <a:uFillTx/>
                <a:latin typeface="Franklin Gothic Book"/>
                <a:ea typeface="+mj-ea"/>
                <a:cs typeface="+mj-cs"/>
              </a:rPr>
            </a:br>
            <a:r>
              <a:rPr kumimoji="0" lang="fr-FR" sz="4000" b="1" i="0" u="none" strike="noStrike" kern="1200" cap="all" spc="0" normalizeH="0" baseline="0" noProof="0" dirty="0">
                <a:ln>
                  <a:noFill/>
                </a:ln>
                <a:solidFill>
                  <a:srgbClr val="2F4158"/>
                </a:solidFill>
                <a:effectLst/>
                <a:uLnTx/>
                <a:uFillTx/>
                <a:latin typeface="Franklin Gothic Book"/>
                <a:ea typeface="+mj-ea"/>
                <a:cs typeface="+mj-cs"/>
              </a:rPr>
              <a:t>10 </a:t>
            </a:r>
            <a:r>
              <a:rPr lang="fr-FR" sz="4000" dirty="0">
                <a:solidFill>
                  <a:srgbClr val="2F4158"/>
                </a:solidFill>
                <a:latin typeface="Franklin Gothic Book"/>
              </a:rPr>
              <a:t>et</a:t>
            </a:r>
            <a:r>
              <a:rPr kumimoji="0" lang="fr-FR" sz="4000" b="1" i="0" u="none" strike="noStrike" kern="1200" cap="all" spc="0" normalizeH="0" baseline="0" noProof="0" dirty="0">
                <a:ln>
                  <a:noFill/>
                </a:ln>
                <a:solidFill>
                  <a:srgbClr val="2F4158"/>
                </a:solidFill>
                <a:effectLst/>
                <a:uLnTx/>
                <a:uFillTx/>
                <a:latin typeface="Franklin Gothic Book"/>
                <a:ea typeface="+mj-ea"/>
                <a:cs typeface="+mj-cs"/>
              </a:rPr>
              <a:t> 11 juin 2023</a:t>
            </a:r>
          </a:p>
        </p:txBody>
      </p:sp>
      <p:sp>
        <p:nvSpPr>
          <p:cNvPr id="60" name="Titre 26">
            <a:extLst>
              <a:ext uri="{FF2B5EF4-FFF2-40B4-BE49-F238E27FC236}">
                <a16:creationId xmlns:a16="http://schemas.microsoft.com/office/drawing/2014/main" id="{85C4DA73-C60A-2094-89D8-7248E3ED2A0F}"/>
              </a:ext>
            </a:extLst>
          </p:cNvPr>
          <p:cNvSpPr txBox="1">
            <a:spLocks/>
          </p:cNvSpPr>
          <p:nvPr/>
        </p:nvSpPr>
        <p:spPr>
          <a:xfrm>
            <a:off x="180410" y="1043730"/>
            <a:ext cx="6497180" cy="111408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000" b="1" i="0" u="none" strike="noStrike" kern="1200" cap="all" spc="0" normalizeH="0" baseline="0" noProof="0" dirty="0">
                <a:ln>
                  <a:noFill/>
                </a:ln>
                <a:solidFill>
                  <a:srgbClr val="2F4158"/>
                </a:solidFill>
                <a:effectLst/>
                <a:uLnTx/>
                <a:uFillTx/>
                <a:latin typeface="Franklin Gothic Book"/>
                <a:ea typeface="+mj-ea"/>
                <a:cs typeface="+mj-cs"/>
              </a:rPr>
              <a:t>CHÂTEAURENARD </a:t>
            </a:r>
          </a:p>
        </p:txBody>
      </p:sp>
    </p:spTree>
    <p:extLst>
      <p:ext uri="{BB962C8B-B14F-4D97-AF65-F5344CB8AC3E}">
        <p14:creationId xmlns:p14="http://schemas.microsoft.com/office/powerpoint/2010/main" val="103980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pic>
        <p:nvPicPr>
          <p:cNvPr id="26" name="Image 25" descr="Une image contenant tennis, personne, raquette, sport&#10;&#10;Description générée automatiquement">
            <a:extLst>
              <a:ext uri="{FF2B5EF4-FFF2-40B4-BE49-F238E27FC236}">
                <a16:creationId xmlns:a16="http://schemas.microsoft.com/office/drawing/2014/main" id="{7FDE1928-8F5E-774D-5808-AA573BB4235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796"/>
            <a:ext cx="6858000" cy="3776199"/>
          </a:xfrm>
          <a:prstGeom prst="rect">
            <a:avLst/>
          </a:prstGeom>
        </p:spPr>
      </p:pic>
      <p:grpSp>
        <p:nvGrpSpPr>
          <p:cNvPr id="27" name="Groupe 26">
            <a:extLst>
              <a:ext uri="{FF2B5EF4-FFF2-40B4-BE49-F238E27FC236}">
                <a16:creationId xmlns:a16="http://schemas.microsoft.com/office/drawing/2014/main" id="{EC910891-8EE0-F5EB-2456-19C820B9BB7D}"/>
              </a:ext>
            </a:extLst>
          </p:cNvPr>
          <p:cNvGrpSpPr/>
          <p:nvPr/>
        </p:nvGrpSpPr>
        <p:grpSpPr>
          <a:xfrm>
            <a:off x="-1" y="-110106"/>
            <a:ext cx="3806516" cy="4998012"/>
            <a:chOff x="-1" y="-18071"/>
            <a:chExt cx="3551712" cy="4663451"/>
          </a:xfrm>
        </p:grpSpPr>
        <p:pic>
          <p:nvPicPr>
            <p:cNvPr id="28" name="Graphisme 6">
              <a:extLst>
                <a:ext uri="{FF2B5EF4-FFF2-40B4-BE49-F238E27FC236}">
                  <a16:creationId xmlns:a16="http://schemas.microsoft.com/office/drawing/2014/main" id="{FA883434-9FEF-8655-9253-E8A2EC2664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1"/>
              <a:ext cx="3103859" cy="4627313"/>
            </a:xfrm>
            <a:prstGeom prst="rect">
              <a:avLst/>
            </a:prstGeom>
          </p:spPr>
        </p:pic>
        <p:pic>
          <p:nvPicPr>
            <p:cNvPr id="29" name="Graphisme 18">
              <a:extLst>
                <a:ext uri="{FF2B5EF4-FFF2-40B4-BE49-F238E27FC236}">
                  <a16:creationId xmlns:a16="http://schemas.microsoft.com/office/drawing/2014/main" id="{7746A371-4125-DDDA-2D31-A26A028E2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283" y="-18071"/>
              <a:ext cx="1908428" cy="4663451"/>
            </a:xfrm>
            <a:prstGeom prst="rect">
              <a:avLst/>
            </a:prstGeom>
          </p:spPr>
        </p:pic>
      </p:grpSp>
      <p:pic>
        <p:nvPicPr>
          <p:cNvPr id="30" name="Graphisme 12">
            <a:extLst>
              <a:ext uri="{FF2B5EF4-FFF2-40B4-BE49-F238E27FC236}">
                <a16:creationId xmlns:a16="http://schemas.microsoft.com/office/drawing/2014/main" id="{BF0DF746-722E-CBF9-A06B-F1FC580B90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39221" y="-9025"/>
            <a:ext cx="1641829" cy="2852678"/>
          </a:xfrm>
          <a:prstGeom prst="rect">
            <a:avLst/>
          </a:prstGeom>
        </p:spPr>
      </p:pic>
      <p:sp>
        <p:nvSpPr>
          <p:cNvPr id="35" name="Rectangle 34">
            <a:extLst>
              <a:ext uri="{FF2B5EF4-FFF2-40B4-BE49-F238E27FC236}">
                <a16:creationId xmlns:a16="http://schemas.microsoft.com/office/drawing/2014/main" id="{4668720C-7E51-84E5-8145-2A754FAFBEE6}"/>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Espace réservé du texte 68">
            <a:extLst>
              <a:ext uri="{FF2B5EF4-FFF2-40B4-BE49-F238E27FC236}">
                <a16:creationId xmlns:a16="http://schemas.microsoft.com/office/drawing/2014/main" id="{8B156AB6-7862-2641-7AD7-AFAD49540AA8}"/>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37" name="Espace réservé du texte 4">
            <a:extLst>
              <a:ext uri="{FF2B5EF4-FFF2-40B4-BE49-F238E27FC236}">
                <a16:creationId xmlns:a16="http://schemas.microsoft.com/office/drawing/2014/main" id="{D3C3BEA7-18FE-5FBA-CFC2-7238F795CB01}"/>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pic>
        <p:nvPicPr>
          <p:cNvPr id="46" name="Graphisme 13">
            <a:extLst>
              <a:ext uri="{FF2B5EF4-FFF2-40B4-BE49-F238E27FC236}">
                <a16:creationId xmlns:a16="http://schemas.microsoft.com/office/drawing/2014/main" id="{728E76DA-46BA-AF58-D49E-BC13E60AEF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10672" y="4911814"/>
            <a:ext cx="3190875" cy="85725"/>
          </a:xfrm>
          <a:prstGeom prst="rect">
            <a:avLst/>
          </a:prstGeom>
        </p:spPr>
      </p:pic>
      <p:sp>
        <p:nvSpPr>
          <p:cNvPr id="48" name="Titre 56">
            <a:extLst>
              <a:ext uri="{FF2B5EF4-FFF2-40B4-BE49-F238E27FC236}">
                <a16:creationId xmlns:a16="http://schemas.microsoft.com/office/drawing/2014/main" id="{DBF6579D-4122-4CE0-4772-01298BE93FEB}"/>
              </a:ext>
            </a:extLst>
          </p:cNvPr>
          <p:cNvSpPr txBox="1">
            <a:spLocks/>
          </p:cNvSpPr>
          <p:nvPr/>
        </p:nvSpPr>
        <p:spPr>
          <a:xfrm>
            <a:off x="1203293" y="4210905"/>
            <a:ext cx="6210775"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Le MOT DES ORGANISATEURS</a:t>
            </a:r>
          </a:p>
        </p:txBody>
      </p:sp>
      <p:pic>
        <p:nvPicPr>
          <p:cNvPr id="2" name="Graphique 1">
            <a:extLst>
              <a:ext uri="{FF2B5EF4-FFF2-40B4-BE49-F238E27FC236}">
                <a16:creationId xmlns:a16="http://schemas.microsoft.com/office/drawing/2014/main" id="{6D5208DC-C4C7-4EC7-02D6-893D0A138C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242" y="955512"/>
            <a:ext cx="2789680" cy="2121645"/>
          </a:xfrm>
          <a:prstGeom prst="rect">
            <a:avLst/>
          </a:prstGeom>
        </p:spPr>
      </p:pic>
      <p:sp>
        <p:nvSpPr>
          <p:cNvPr id="4" name="ZoneTexte 3">
            <a:extLst>
              <a:ext uri="{FF2B5EF4-FFF2-40B4-BE49-F238E27FC236}">
                <a16:creationId xmlns:a16="http://schemas.microsoft.com/office/drawing/2014/main" id="{89E12682-D609-1EAF-4FA4-65F65DCB3053}"/>
              </a:ext>
            </a:extLst>
          </p:cNvPr>
          <p:cNvSpPr txBox="1"/>
          <p:nvPr/>
        </p:nvSpPr>
        <p:spPr>
          <a:xfrm>
            <a:off x="321018" y="5267464"/>
            <a:ext cx="6210775" cy="4288290"/>
          </a:xfrm>
          <a:prstGeom prst="rect">
            <a:avLst/>
          </a:prstGeom>
          <a:noFill/>
        </p:spPr>
        <p:txBody>
          <a:bodyPr wrap="square">
            <a:spAutoFit/>
          </a:bodyPr>
          <a:lstStyle/>
          <a:p>
            <a:pPr algn="just">
              <a:lnSpc>
                <a:spcPct val="115000"/>
              </a:lnSpc>
              <a:spcAft>
                <a:spcPts val="1000"/>
              </a:spcAft>
            </a:pPr>
            <a:r>
              <a:rPr lang="fr-FR" sz="1400" dirty="0">
                <a:latin typeface="Verdana" panose="020B0604030504040204" pitchFamily="34" charset="0"/>
                <a:ea typeface="Verdana" panose="020B0604030504040204" pitchFamily="34" charset="0"/>
              </a:rPr>
              <a:t>C’est une expérience inédite pour le club de badminton de Châteaurenard que d’organiser ce 22ème rassemblement fédéral. Forts de l’aide de nos amis de l’ASSER et des conseils avisés de Kiki, nous nous sommes lancés dans l’aventure avec l’ambition de vous proposer un moment sportif et convivial. </a:t>
            </a:r>
          </a:p>
          <a:p>
            <a:pPr algn="just">
              <a:lnSpc>
                <a:spcPct val="115000"/>
              </a:lnSpc>
              <a:spcAft>
                <a:spcPts val="1000"/>
              </a:spcAft>
            </a:pPr>
            <a:r>
              <a:rPr lang="fr-FR" sz="1400" dirty="0">
                <a:latin typeface="Verdana" panose="020B0604030504040204" pitchFamily="34" charset="0"/>
                <a:ea typeface="Verdana" panose="020B0604030504040204" pitchFamily="34" charset="0"/>
              </a:rPr>
              <a:t>En simple, en double et par équipe, les échanges auront lieu, tout d’abord, autour de la pratique d’un badminton ouvert à tous, compétiteurs aguerris ou occasionnels, et où chacun à son niveau peut goûter au plaisir du jeu. Nous vous proposons de prolonger, par ailleurs, les échanges autour de la table et de moments festifs.</a:t>
            </a:r>
          </a:p>
          <a:p>
            <a:pPr algn="just">
              <a:lnSpc>
                <a:spcPct val="115000"/>
              </a:lnSpc>
              <a:spcAft>
                <a:spcPts val="1000"/>
              </a:spcAft>
            </a:pPr>
            <a:r>
              <a:rPr lang="fr-FR" sz="1400" dirty="0">
                <a:latin typeface="Verdana" panose="020B0604030504040204" pitchFamily="34" charset="0"/>
                <a:ea typeface="Verdana" panose="020B0604030504040204" pitchFamily="34" charset="0"/>
              </a:rPr>
              <a:t>Nous remercions toutes les personnes et institutions qui nous suivent et nous font confiance pour l’organisation de ce rassemblement majeur. Au-delà de ses responsables, c’est tout un club qui se mobilise pour faire de ce tournoi un moment fort de partage. Nous espérons vous accueillir nombreux autour de cette fête du badminton.</a:t>
            </a:r>
          </a:p>
        </p:txBody>
      </p:sp>
    </p:spTree>
    <p:extLst>
      <p:ext uri="{BB962C8B-B14F-4D97-AF65-F5344CB8AC3E}">
        <p14:creationId xmlns:p14="http://schemas.microsoft.com/office/powerpoint/2010/main" val="45858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60649" y="5014393"/>
            <a:ext cx="6336704" cy="6370975"/>
          </a:xfrm>
          <a:prstGeom prst="rect">
            <a:avLst/>
          </a:prstGeom>
          <a:noFill/>
        </p:spPr>
        <p:txBody>
          <a:bodyPr wrap="square" rtlCol="0">
            <a:spAutoFit/>
          </a:bodyPr>
          <a:lstStyle/>
          <a:p>
            <a:pPr algn="just"/>
            <a:r>
              <a:rPr lang="fr-FR" sz="1400" dirty="0">
                <a:latin typeface="Verdana" panose="020B0604030504040204" pitchFamily="34" charset="0"/>
                <a:ea typeface="Verdana" panose="020B0604030504040204" pitchFamily="34" charset="0"/>
              </a:rPr>
              <a:t>C’est avec une grande fierté que nous accueillons les fédéraux de badminton sur les terres des Bouches-du-Rhône. Ce n’est pas une première pour notre comité car nous faisons fréquemment confiance à nos clubs pour de telles organisations.</a:t>
            </a:r>
          </a:p>
          <a:p>
            <a:pPr algn="just"/>
            <a:r>
              <a:rPr lang="fr-FR" sz="1400" dirty="0">
                <a:latin typeface="Verdana" panose="020B0604030504040204" pitchFamily="34" charset="0"/>
                <a:ea typeface="Verdana" panose="020B0604030504040204" pitchFamily="34" charset="0"/>
              </a:rPr>
              <a:t>Notre comité est heureux que le club « La Plume et le Volant » de Châteaurenard, avec l’ensemble de ses bénévoles, puisse organiser une compétition d’envergure nationale. Je voudrais, au nom des nombreux bénévoles et de nos cinq salariés du comité qui œuvrent tout au long de l’année pour offrir à nos adhérents des activités de qualité, remercier particulièrement les bénévoles du club de Châteaurenard, sans oublier les membres de la commission fédérale d’activités, qui participent à la mise en place de l’organisation afin de vous accueillir dans les meilleures conditions possibles.</a:t>
            </a:r>
          </a:p>
          <a:p>
            <a:pPr algn="just"/>
            <a:r>
              <a:rPr lang="fr-FR" sz="1400" dirty="0">
                <a:latin typeface="Verdana" panose="020B0604030504040204" pitchFamily="34" charset="0"/>
                <a:ea typeface="Verdana" panose="020B0604030504040204" pitchFamily="34" charset="0"/>
              </a:rPr>
              <a:t>Gageons que grâce à cette manifestation un nouvel élan de dynamisme sera apporté à notre commission départementale de badminton pour le plus grand plaisir de nos pratiquants départementaux.</a:t>
            </a:r>
          </a:p>
          <a:p>
            <a:pPr algn="just"/>
            <a:r>
              <a:rPr lang="fr-FR" sz="1400" dirty="0">
                <a:latin typeface="Verdana" panose="020B0604030504040204" pitchFamily="34" charset="0"/>
                <a:ea typeface="Verdana" panose="020B0604030504040204" pitchFamily="34" charset="0"/>
              </a:rPr>
              <a:t>Merci à tous, </a:t>
            </a:r>
            <a:r>
              <a:rPr lang="fr-FR" sz="1400" dirty="0" err="1">
                <a:latin typeface="Verdana" panose="020B0604030504040204" pitchFamily="34" charset="0"/>
                <a:ea typeface="Verdana" panose="020B0604030504040204" pitchFamily="34" charset="0"/>
              </a:rPr>
              <a:t>badistes</a:t>
            </a:r>
            <a:r>
              <a:rPr lang="fr-FR" sz="1400" dirty="0">
                <a:latin typeface="Verdana" panose="020B0604030504040204" pitchFamily="34" charset="0"/>
                <a:ea typeface="Verdana" panose="020B0604030504040204" pitchFamily="34" charset="0"/>
              </a:rPr>
              <a:t> FSGT, commissions fédérales et départementales et à tous les adhérents de « la Plume et le Volant » pour faire de ce championnat un moment de joies, de plaisirs et de rencontres.</a:t>
            </a:r>
          </a:p>
          <a:p>
            <a:pPr algn="just"/>
            <a:r>
              <a:rPr lang="fr-FR" sz="1400" dirty="0">
                <a:latin typeface="Verdana" panose="020B0604030504040204" pitchFamily="34" charset="0"/>
                <a:ea typeface="Verdana" panose="020B0604030504040204" pitchFamily="34" charset="0"/>
              </a:rPr>
              <a:t>Montrons que des grands rassemblements sportifs sont des moments privilégiés pour la rencontre de l’autre dans la convivialité et le respect, même si la compétition est au cœur de l’événement.</a:t>
            </a:r>
          </a:p>
          <a:p>
            <a:pPr algn="just"/>
            <a:r>
              <a:rPr lang="fr-FR" sz="1400" dirty="0">
                <a:latin typeface="Verdana" panose="020B0604030504040204" pitchFamily="34" charset="0"/>
                <a:ea typeface="Verdana" panose="020B0604030504040204" pitchFamily="34" charset="0"/>
              </a:rPr>
              <a:t>Préparez vos volants et raquettes, le club « la Plume et le Volant » avec ses nombreux bénévoles </a:t>
            </a:r>
            <a:r>
              <a:rPr lang="fr-FR" sz="1400" dirty="0" err="1">
                <a:latin typeface="Verdana" panose="020B0604030504040204" pitchFamily="34" charset="0"/>
                <a:ea typeface="Verdana" panose="020B0604030504040204" pitchFamily="34" charset="0"/>
              </a:rPr>
              <a:t>Châteaurenardais</a:t>
            </a:r>
            <a:r>
              <a:rPr lang="fr-FR" sz="1400" dirty="0">
                <a:latin typeface="Verdana" panose="020B0604030504040204" pitchFamily="34" charset="0"/>
                <a:ea typeface="Verdana" panose="020B0604030504040204" pitchFamily="34" charset="0"/>
              </a:rPr>
              <a:t> vous attendent avec impatience.</a:t>
            </a:r>
          </a:p>
          <a:p>
            <a:pPr algn="just"/>
            <a:r>
              <a:rPr lang="fr-FR" sz="1400" dirty="0">
                <a:latin typeface="Verdana" panose="020B0604030504040204" pitchFamily="34" charset="0"/>
                <a:ea typeface="Verdana" panose="020B0604030504040204" pitchFamily="34" charset="0"/>
              </a:rPr>
              <a:t>Sportivement,</a:t>
            </a:r>
          </a:p>
          <a:p>
            <a:endParaRPr lang="fr-FR" sz="200" dirty="0">
              <a:latin typeface="Brush Script MT" pitchFamily="66" charset="0"/>
            </a:endParaRPr>
          </a:p>
          <a:p>
            <a:pPr algn="r"/>
            <a:r>
              <a:rPr lang="fr-FR" sz="1400" dirty="0">
                <a:latin typeface="Verdana" pitchFamily="34" charset="0"/>
                <a:ea typeface="Verdana" pitchFamily="34" charset="0"/>
              </a:rPr>
              <a:t>Jean-Yves Fauchon, co-président du comité FSGT 13.</a:t>
            </a:r>
            <a:endParaRPr lang="fr-FR" sz="800" dirty="0">
              <a:latin typeface="Verdana" pitchFamily="34" charset="0"/>
              <a:ea typeface="Verdana" pitchFamily="34" charset="0"/>
            </a:endParaRPr>
          </a:p>
        </p:txBody>
      </p:sp>
      <p:pic>
        <p:nvPicPr>
          <p:cNvPr id="26" name="Image 25" descr="Une image contenant tennis, personne, raquette, sport&#10;&#10;Description générée automatiquement">
            <a:extLst>
              <a:ext uri="{FF2B5EF4-FFF2-40B4-BE49-F238E27FC236}">
                <a16:creationId xmlns:a16="http://schemas.microsoft.com/office/drawing/2014/main" id="{7FDE1928-8F5E-774D-5808-AA573BB4235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796"/>
            <a:ext cx="6858000" cy="3776199"/>
          </a:xfrm>
          <a:prstGeom prst="rect">
            <a:avLst/>
          </a:prstGeom>
        </p:spPr>
      </p:pic>
      <p:grpSp>
        <p:nvGrpSpPr>
          <p:cNvPr id="27" name="Groupe 26">
            <a:extLst>
              <a:ext uri="{FF2B5EF4-FFF2-40B4-BE49-F238E27FC236}">
                <a16:creationId xmlns:a16="http://schemas.microsoft.com/office/drawing/2014/main" id="{EC910891-8EE0-F5EB-2456-19C820B9BB7D}"/>
              </a:ext>
            </a:extLst>
          </p:cNvPr>
          <p:cNvGrpSpPr/>
          <p:nvPr/>
        </p:nvGrpSpPr>
        <p:grpSpPr>
          <a:xfrm>
            <a:off x="-1" y="-110106"/>
            <a:ext cx="3806516" cy="4998012"/>
            <a:chOff x="-1" y="-18071"/>
            <a:chExt cx="3551712" cy="4663451"/>
          </a:xfrm>
        </p:grpSpPr>
        <p:pic>
          <p:nvPicPr>
            <p:cNvPr id="28" name="Graphisme 6">
              <a:extLst>
                <a:ext uri="{FF2B5EF4-FFF2-40B4-BE49-F238E27FC236}">
                  <a16:creationId xmlns:a16="http://schemas.microsoft.com/office/drawing/2014/main" id="{FA883434-9FEF-8655-9253-E8A2EC2664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1"/>
              <a:ext cx="3103859" cy="4627313"/>
            </a:xfrm>
            <a:prstGeom prst="rect">
              <a:avLst/>
            </a:prstGeom>
          </p:spPr>
        </p:pic>
        <p:pic>
          <p:nvPicPr>
            <p:cNvPr id="29" name="Graphisme 18">
              <a:extLst>
                <a:ext uri="{FF2B5EF4-FFF2-40B4-BE49-F238E27FC236}">
                  <a16:creationId xmlns:a16="http://schemas.microsoft.com/office/drawing/2014/main" id="{7746A371-4125-DDDA-2D31-A26A028E2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283" y="-18071"/>
              <a:ext cx="1908428" cy="4663451"/>
            </a:xfrm>
            <a:prstGeom prst="rect">
              <a:avLst/>
            </a:prstGeom>
          </p:spPr>
        </p:pic>
      </p:grpSp>
      <p:pic>
        <p:nvPicPr>
          <p:cNvPr id="30" name="Graphisme 12">
            <a:extLst>
              <a:ext uri="{FF2B5EF4-FFF2-40B4-BE49-F238E27FC236}">
                <a16:creationId xmlns:a16="http://schemas.microsoft.com/office/drawing/2014/main" id="{BF0DF746-722E-CBF9-A06B-F1FC580B90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39221" y="-9025"/>
            <a:ext cx="1641829" cy="2852678"/>
          </a:xfrm>
          <a:prstGeom prst="rect">
            <a:avLst/>
          </a:prstGeom>
        </p:spPr>
      </p:pic>
      <p:pic>
        <p:nvPicPr>
          <p:cNvPr id="46" name="Graphisme 13">
            <a:extLst>
              <a:ext uri="{FF2B5EF4-FFF2-40B4-BE49-F238E27FC236}">
                <a16:creationId xmlns:a16="http://schemas.microsoft.com/office/drawing/2014/main" id="{728E76DA-46BA-AF58-D49E-BC13E60AEF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10672" y="4911814"/>
            <a:ext cx="3190875" cy="85725"/>
          </a:xfrm>
          <a:prstGeom prst="rect">
            <a:avLst/>
          </a:prstGeom>
        </p:spPr>
      </p:pic>
      <p:sp>
        <p:nvSpPr>
          <p:cNvPr id="48" name="Titre 56">
            <a:extLst>
              <a:ext uri="{FF2B5EF4-FFF2-40B4-BE49-F238E27FC236}">
                <a16:creationId xmlns:a16="http://schemas.microsoft.com/office/drawing/2014/main" id="{DBF6579D-4122-4CE0-4772-01298BE93FEB}"/>
              </a:ext>
            </a:extLst>
          </p:cNvPr>
          <p:cNvSpPr txBox="1">
            <a:spLocks/>
          </p:cNvSpPr>
          <p:nvPr/>
        </p:nvSpPr>
        <p:spPr>
          <a:xfrm>
            <a:off x="1482693" y="4238150"/>
            <a:ext cx="6210775"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Le MOT du comité    </a:t>
            </a:r>
            <a:r>
              <a:rPr kumimoji="0" lang="fr-FR" sz="4200" b="1" i="0" u="none" strike="noStrike" kern="1200" cap="all" spc="0" normalizeH="0" baseline="0" noProof="0" dirty="0" err="1">
                <a:ln>
                  <a:noFill/>
                </a:ln>
                <a:solidFill>
                  <a:srgbClr val="2F4158"/>
                </a:solidFill>
                <a:effectLst/>
                <a:uLnTx/>
                <a:uFillTx/>
                <a:latin typeface="Franklin Gothic Book"/>
                <a:ea typeface="+mj-ea"/>
                <a:cs typeface="+mj-cs"/>
              </a:rPr>
              <a:t>fsgt</a:t>
            </a: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 13  </a:t>
            </a:r>
          </a:p>
        </p:txBody>
      </p:sp>
      <p:pic>
        <p:nvPicPr>
          <p:cNvPr id="2" name="Image 1">
            <a:extLst>
              <a:ext uri="{FF2B5EF4-FFF2-40B4-BE49-F238E27FC236}">
                <a16:creationId xmlns:a16="http://schemas.microsoft.com/office/drawing/2014/main" id="{9F90BDBB-CFA8-1838-7B53-29CA1EC8A7CE}"/>
              </a:ext>
            </a:extLst>
          </p:cNvPr>
          <p:cNvPicPr>
            <a:picLocks noChangeAspect="1"/>
          </p:cNvPicPr>
          <p:nvPr/>
        </p:nvPicPr>
        <p:blipFill>
          <a:blip r:embed="rId13"/>
          <a:stretch>
            <a:fillRect/>
          </a:stretch>
        </p:blipFill>
        <p:spPr>
          <a:xfrm>
            <a:off x="174907" y="1367814"/>
            <a:ext cx="2388307" cy="1727410"/>
          </a:xfrm>
          <a:prstGeom prst="rect">
            <a:avLst/>
          </a:prstGeom>
        </p:spPr>
      </p:pic>
      <p:sp>
        <p:nvSpPr>
          <p:cNvPr id="3" name="ZoneTexte 2">
            <a:extLst>
              <a:ext uri="{FF2B5EF4-FFF2-40B4-BE49-F238E27FC236}">
                <a16:creationId xmlns:a16="http://schemas.microsoft.com/office/drawing/2014/main" id="{5C91DD83-F1E9-09FE-8534-67CD44DEA0D2}"/>
              </a:ext>
            </a:extLst>
          </p:cNvPr>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sp>
        <p:nvSpPr>
          <p:cNvPr id="4" name="Rectangle 3">
            <a:extLst>
              <a:ext uri="{FF2B5EF4-FFF2-40B4-BE49-F238E27FC236}">
                <a16:creationId xmlns:a16="http://schemas.microsoft.com/office/drawing/2014/main" id="{B967AAAB-A0B9-A72F-8000-C1C1863EE79C}"/>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u texte 68">
            <a:extLst>
              <a:ext uri="{FF2B5EF4-FFF2-40B4-BE49-F238E27FC236}">
                <a16:creationId xmlns:a16="http://schemas.microsoft.com/office/drawing/2014/main" id="{5AB572FC-BDDE-4C54-6893-60C90CA83EDC}"/>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7" name="Espace réservé du texte 4">
            <a:extLst>
              <a:ext uri="{FF2B5EF4-FFF2-40B4-BE49-F238E27FC236}">
                <a16:creationId xmlns:a16="http://schemas.microsoft.com/office/drawing/2014/main" id="{F3C352CA-7931-D0E6-41B9-30A9CE5EE22E}"/>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spTree>
    <p:extLst>
      <p:ext uri="{BB962C8B-B14F-4D97-AF65-F5344CB8AC3E}">
        <p14:creationId xmlns:p14="http://schemas.microsoft.com/office/powerpoint/2010/main" val="397225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12" descr="Résultat de recherche d'images pour &quot;chèvrerie&quot;">
            <a:extLst>
              <a:ext uri="{FF2B5EF4-FFF2-40B4-BE49-F238E27FC236}">
                <a16:creationId xmlns:a16="http://schemas.microsoft.com/office/drawing/2014/main" id="{093C6B2F-F33F-4E56-A4EC-295F05BC2FF7}"/>
              </a:ext>
            </a:extLst>
          </p:cNvPr>
          <p:cNvSpPr>
            <a:spLocks noChangeAspect="1" noChangeArrowheads="1"/>
          </p:cNvSpPr>
          <p:nvPr/>
        </p:nvSpPr>
        <p:spPr bwMode="auto">
          <a:xfrm>
            <a:off x="3318093" y="1598132"/>
            <a:ext cx="95887" cy="95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000"/>
          </a:p>
        </p:txBody>
      </p:sp>
      <p:pic>
        <p:nvPicPr>
          <p:cNvPr id="31" name="Graphisme 13">
            <a:extLst>
              <a:ext uri="{FF2B5EF4-FFF2-40B4-BE49-F238E27FC236}">
                <a16:creationId xmlns:a16="http://schemas.microsoft.com/office/drawing/2014/main" id="{10586FC2-03DC-9124-DD00-E579E6CE2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599" y="1463845"/>
            <a:ext cx="5087401" cy="57160"/>
          </a:xfrm>
          <a:prstGeom prst="rect">
            <a:avLst/>
          </a:prstGeom>
        </p:spPr>
      </p:pic>
      <p:sp>
        <p:nvSpPr>
          <p:cNvPr id="32" name="Titre 56">
            <a:extLst>
              <a:ext uri="{FF2B5EF4-FFF2-40B4-BE49-F238E27FC236}">
                <a16:creationId xmlns:a16="http://schemas.microsoft.com/office/drawing/2014/main" id="{2502DEB1-849B-A8CD-E5C8-C39B60386551}"/>
              </a:ext>
            </a:extLst>
          </p:cNvPr>
          <p:cNvSpPr txBox="1">
            <a:spLocks/>
          </p:cNvSpPr>
          <p:nvPr/>
        </p:nvSpPr>
        <p:spPr>
          <a:xfrm>
            <a:off x="260649" y="762936"/>
            <a:ext cx="6210775"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Nos sponsors</a:t>
            </a:r>
          </a:p>
        </p:txBody>
      </p:sp>
      <p:pic>
        <p:nvPicPr>
          <p:cNvPr id="33" name="Image 32">
            <a:extLst>
              <a:ext uri="{FF2B5EF4-FFF2-40B4-BE49-F238E27FC236}">
                <a16:creationId xmlns:a16="http://schemas.microsoft.com/office/drawing/2014/main" id="{6149E568-2BA9-FE12-0DCA-0299BB211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398" y="2012957"/>
            <a:ext cx="2548057" cy="1921965"/>
          </a:xfrm>
          <a:prstGeom prst="rect">
            <a:avLst/>
          </a:prstGeom>
        </p:spPr>
      </p:pic>
      <p:pic>
        <p:nvPicPr>
          <p:cNvPr id="34" name="Image 33">
            <a:extLst>
              <a:ext uri="{FF2B5EF4-FFF2-40B4-BE49-F238E27FC236}">
                <a16:creationId xmlns:a16="http://schemas.microsoft.com/office/drawing/2014/main" id="{9D3E5A06-DB5B-4DA1-3A6C-B8CA9CB192BA}"/>
              </a:ext>
            </a:extLst>
          </p:cNvPr>
          <p:cNvPicPr>
            <a:picLocks noChangeAspect="1"/>
          </p:cNvPicPr>
          <p:nvPr/>
        </p:nvPicPr>
        <p:blipFill>
          <a:blip r:embed="rId5"/>
          <a:stretch>
            <a:fillRect/>
          </a:stretch>
        </p:blipFill>
        <p:spPr>
          <a:xfrm>
            <a:off x="3848269" y="2037652"/>
            <a:ext cx="2623155" cy="1897270"/>
          </a:xfrm>
          <a:prstGeom prst="rect">
            <a:avLst/>
          </a:prstGeom>
        </p:spPr>
      </p:pic>
      <p:pic>
        <p:nvPicPr>
          <p:cNvPr id="36" name="Image 35">
            <a:extLst>
              <a:ext uri="{FF2B5EF4-FFF2-40B4-BE49-F238E27FC236}">
                <a16:creationId xmlns:a16="http://schemas.microsoft.com/office/drawing/2014/main" id="{FF2FACDF-A6E8-A342-BE74-DA426B9BCF9F}"/>
              </a:ext>
            </a:extLst>
          </p:cNvPr>
          <p:cNvPicPr>
            <a:picLocks noChangeAspect="1"/>
          </p:cNvPicPr>
          <p:nvPr/>
        </p:nvPicPr>
        <p:blipFill>
          <a:blip r:embed="rId6"/>
          <a:stretch>
            <a:fillRect/>
          </a:stretch>
        </p:blipFill>
        <p:spPr>
          <a:xfrm>
            <a:off x="3491682" y="5233741"/>
            <a:ext cx="2822773" cy="1403589"/>
          </a:xfrm>
          <a:prstGeom prst="rect">
            <a:avLst/>
          </a:prstGeom>
        </p:spPr>
      </p:pic>
      <p:pic>
        <p:nvPicPr>
          <p:cNvPr id="37" name="Image 36" descr="Une image contenant texte&#10;&#10;Description générée automatiquement">
            <a:extLst>
              <a:ext uri="{FF2B5EF4-FFF2-40B4-BE49-F238E27FC236}">
                <a16:creationId xmlns:a16="http://schemas.microsoft.com/office/drawing/2014/main" id="{C614C232-1479-8B96-9DC4-59756A8F04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0187" y="7228085"/>
            <a:ext cx="4146982" cy="1097493"/>
          </a:xfrm>
          <a:prstGeom prst="rect">
            <a:avLst/>
          </a:prstGeom>
        </p:spPr>
      </p:pic>
      <p:pic>
        <p:nvPicPr>
          <p:cNvPr id="38" name="Image 37">
            <a:extLst>
              <a:ext uri="{FF2B5EF4-FFF2-40B4-BE49-F238E27FC236}">
                <a16:creationId xmlns:a16="http://schemas.microsoft.com/office/drawing/2014/main" id="{E87B9D2B-CB7D-05DC-7DA9-BE75E9AA52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575" y="5245088"/>
            <a:ext cx="2544687" cy="1392242"/>
          </a:xfrm>
          <a:prstGeom prst="rect">
            <a:avLst/>
          </a:prstGeom>
        </p:spPr>
      </p:pic>
      <p:sp>
        <p:nvSpPr>
          <p:cNvPr id="2" name="ZoneTexte 1">
            <a:extLst>
              <a:ext uri="{FF2B5EF4-FFF2-40B4-BE49-F238E27FC236}">
                <a16:creationId xmlns:a16="http://schemas.microsoft.com/office/drawing/2014/main" id="{033C7175-7B8A-E0CF-2B76-0C31C00EBEDB}"/>
              </a:ext>
            </a:extLst>
          </p:cNvPr>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sp>
        <p:nvSpPr>
          <p:cNvPr id="4" name="Rectangle 3">
            <a:extLst>
              <a:ext uri="{FF2B5EF4-FFF2-40B4-BE49-F238E27FC236}">
                <a16:creationId xmlns:a16="http://schemas.microsoft.com/office/drawing/2014/main" id="{6513915B-549E-8186-A12D-2D7C251C0A94}"/>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u texte 68">
            <a:extLst>
              <a:ext uri="{FF2B5EF4-FFF2-40B4-BE49-F238E27FC236}">
                <a16:creationId xmlns:a16="http://schemas.microsoft.com/office/drawing/2014/main" id="{B2BEFF63-6425-97D1-5E0A-2C0992AC32D0}"/>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6" name="Espace réservé du texte 4">
            <a:extLst>
              <a:ext uri="{FF2B5EF4-FFF2-40B4-BE49-F238E27FC236}">
                <a16:creationId xmlns:a16="http://schemas.microsoft.com/office/drawing/2014/main" id="{9FF70395-1542-16DE-453F-881DF097EE1E}"/>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spTree>
    <p:extLst>
      <p:ext uri="{BB962C8B-B14F-4D97-AF65-F5344CB8AC3E}">
        <p14:creationId xmlns:p14="http://schemas.microsoft.com/office/powerpoint/2010/main" val="276954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1510755"/>
            <a:ext cx="6858000" cy="1384995"/>
          </a:xfrm>
          <a:prstGeom prst="rect">
            <a:avLst/>
          </a:prstGeom>
          <a:noFill/>
        </p:spPr>
        <p:txBody>
          <a:bodyPr wrap="square" rtlCol="0">
            <a:spAutoFit/>
          </a:bodyPr>
          <a:lstStyle/>
          <a:p>
            <a:pPr algn="just"/>
            <a:r>
              <a:rPr lang="fr-FR" sz="1400" dirty="0">
                <a:solidFill>
                  <a:srgbClr val="2F4158"/>
                </a:solidFill>
              </a:rPr>
              <a:t>Châteaurenard est une commune des Bouches-du-Rhône (13) située près du massif des Alpilles, à une dizaine de km de la gare d’Avignon TGV. Le rassemblement se tiendra dans le complexe sportif Pierre de Coubertin situé sur la commune.</a:t>
            </a:r>
          </a:p>
          <a:p>
            <a:pPr marL="285750" indent="-285750" algn="just">
              <a:buFont typeface="Wingdings" panose="05000000000000000000" pitchFamily="2" charset="2"/>
              <a:buChar char="Ø"/>
            </a:pPr>
            <a:r>
              <a:rPr lang="fr-FR" sz="1400" dirty="0">
                <a:solidFill>
                  <a:srgbClr val="2F4158"/>
                </a:solidFill>
              </a:rPr>
              <a:t>Adresse:  404 avenue Pierre Coubertin 13160 Châteaurenard</a:t>
            </a:r>
          </a:p>
          <a:p>
            <a:pPr marL="285750" indent="-285750" algn="just">
              <a:buFont typeface="Wingdings" panose="05000000000000000000" pitchFamily="2" charset="2"/>
              <a:buChar char="Ø"/>
            </a:pPr>
            <a:r>
              <a:rPr lang="fr-FR" sz="1400" dirty="0">
                <a:solidFill>
                  <a:srgbClr val="2F4158"/>
                </a:solidFill>
              </a:rPr>
              <a:t>Coordonnées GPS du parking du complexe sportif :  43.882448, 4.866248</a:t>
            </a:r>
          </a:p>
          <a:p>
            <a:pPr algn="just"/>
            <a:endParaRPr lang="fr-FR" sz="1400" dirty="0">
              <a:solidFill>
                <a:srgbClr val="2F4158"/>
              </a:solidFill>
            </a:endParaRPr>
          </a:p>
        </p:txBody>
      </p:sp>
      <p:pic>
        <p:nvPicPr>
          <p:cNvPr id="39" name="Graphisme 13">
            <a:extLst>
              <a:ext uri="{FF2B5EF4-FFF2-40B4-BE49-F238E27FC236}">
                <a16:creationId xmlns:a16="http://schemas.microsoft.com/office/drawing/2014/main" id="{422DE87B-0AB8-A054-AAD9-18103E8668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599" y="1463845"/>
            <a:ext cx="5087401" cy="57160"/>
          </a:xfrm>
          <a:prstGeom prst="rect">
            <a:avLst/>
          </a:prstGeom>
        </p:spPr>
      </p:pic>
      <p:sp>
        <p:nvSpPr>
          <p:cNvPr id="40" name="Titre 56">
            <a:extLst>
              <a:ext uri="{FF2B5EF4-FFF2-40B4-BE49-F238E27FC236}">
                <a16:creationId xmlns:a16="http://schemas.microsoft.com/office/drawing/2014/main" id="{A8EB941B-2BA5-835F-E68B-E8F2CCB50EC2}"/>
              </a:ext>
            </a:extLst>
          </p:cNvPr>
          <p:cNvSpPr txBox="1">
            <a:spLocks/>
          </p:cNvSpPr>
          <p:nvPr/>
        </p:nvSpPr>
        <p:spPr>
          <a:xfrm>
            <a:off x="260649" y="762936"/>
            <a:ext cx="6210775"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Lieux</a:t>
            </a:r>
          </a:p>
        </p:txBody>
      </p:sp>
      <p:grpSp>
        <p:nvGrpSpPr>
          <p:cNvPr id="45" name="Groupe 44">
            <a:extLst>
              <a:ext uri="{FF2B5EF4-FFF2-40B4-BE49-F238E27FC236}">
                <a16:creationId xmlns:a16="http://schemas.microsoft.com/office/drawing/2014/main" id="{F437C60D-99C0-6191-6CF6-C2483D8F8013}"/>
              </a:ext>
            </a:extLst>
          </p:cNvPr>
          <p:cNvGrpSpPr/>
          <p:nvPr/>
        </p:nvGrpSpPr>
        <p:grpSpPr>
          <a:xfrm>
            <a:off x="1233264" y="2745606"/>
            <a:ext cx="4391472" cy="2730350"/>
            <a:chOff x="889687" y="2098161"/>
            <a:chExt cx="4988837" cy="3101755"/>
          </a:xfrm>
        </p:grpSpPr>
        <p:pic>
          <p:nvPicPr>
            <p:cNvPr id="42" name="Image 41">
              <a:extLst>
                <a:ext uri="{FF2B5EF4-FFF2-40B4-BE49-F238E27FC236}">
                  <a16:creationId xmlns:a16="http://schemas.microsoft.com/office/drawing/2014/main" id="{0DC2D1ED-4CE3-D0B5-28B3-CAFC445DB3F8}"/>
                </a:ext>
              </a:extLst>
            </p:cNvPr>
            <p:cNvPicPr>
              <a:picLocks noChangeAspect="1"/>
            </p:cNvPicPr>
            <p:nvPr/>
          </p:nvPicPr>
          <p:blipFill>
            <a:blip r:embed="rId4"/>
            <a:stretch>
              <a:fillRect/>
            </a:stretch>
          </p:blipFill>
          <p:spPr>
            <a:xfrm>
              <a:off x="889687" y="2098161"/>
              <a:ext cx="4988837" cy="3101755"/>
            </a:xfrm>
            <a:prstGeom prst="rect">
              <a:avLst/>
            </a:prstGeom>
          </p:spPr>
        </p:pic>
        <p:sp>
          <p:nvSpPr>
            <p:cNvPr id="6" name="Pentagone 5"/>
            <p:cNvSpPr/>
            <p:nvPr/>
          </p:nvSpPr>
          <p:spPr>
            <a:xfrm rot="2550815">
              <a:off x="2346495" y="3509536"/>
              <a:ext cx="718702" cy="279005"/>
            </a:xfrm>
            <a:prstGeom prst="homePlat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1" name="Groupe 70">
            <a:extLst>
              <a:ext uri="{FF2B5EF4-FFF2-40B4-BE49-F238E27FC236}">
                <a16:creationId xmlns:a16="http://schemas.microsoft.com/office/drawing/2014/main" id="{2CA648EA-7EE7-16FF-63CE-AC6F759502C3}"/>
              </a:ext>
            </a:extLst>
          </p:cNvPr>
          <p:cNvGrpSpPr/>
          <p:nvPr/>
        </p:nvGrpSpPr>
        <p:grpSpPr>
          <a:xfrm>
            <a:off x="0" y="5542009"/>
            <a:ext cx="6857999" cy="4439519"/>
            <a:chOff x="4614768" y="4568817"/>
            <a:chExt cx="7625917" cy="4936630"/>
          </a:xfrm>
        </p:grpSpPr>
        <p:pic>
          <p:nvPicPr>
            <p:cNvPr id="48" name="Image 47">
              <a:extLst>
                <a:ext uri="{FF2B5EF4-FFF2-40B4-BE49-F238E27FC236}">
                  <a16:creationId xmlns:a16="http://schemas.microsoft.com/office/drawing/2014/main" id="{09138EF3-00FE-60CA-3CE3-13329D689880}"/>
                </a:ext>
              </a:extLst>
            </p:cNvPr>
            <p:cNvPicPr>
              <a:picLocks noChangeAspect="1"/>
            </p:cNvPicPr>
            <p:nvPr/>
          </p:nvPicPr>
          <p:blipFill>
            <a:blip r:embed="rId5"/>
            <a:stretch>
              <a:fillRect/>
            </a:stretch>
          </p:blipFill>
          <p:spPr>
            <a:xfrm>
              <a:off x="4614768" y="4568817"/>
              <a:ext cx="7625917" cy="4936630"/>
            </a:xfrm>
            <a:prstGeom prst="rect">
              <a:avLst/>
            </a:prstGeom>
          </p:spPr>
        </p:pic>
        <p:sp>
          <p:nvSpPr>
            <p:cNvPr id="51" name="Forme libre : forme 50">
              <a:extLst>
                <a:ext uri="{FF2B5EF4-FFF2-40B4-BE49-F238E27FC236}">
                  <a16:creationId xmlns:a16="http://schemas.microsoft.com/office/drawing/2014/main" id="{A1CB4456-D280-5F2F-3F92-0390681A6AD6}"/>
                </a:ext>
              </a:extLst>
            </p:cNvPr>
            <p:cNvSpPr/>
            <p:nvPr/>
          </p:nvSpPr>
          <p:spPr>
            <a:xfrm>
              <a:off x="5655746" y="5686309"/>
              <a:ext cx="952500" cy="1739900"/>
            </a:xfrm>
            <a:custGeom>
              <a:avLst/>
              <a:gdLst>
                <a:gd name="connsiteX0" fmla="*/ 812800 w 952500"/>
                <a:gd name="connsiteY0" fmla="*/ 0 h 1739900"/>
                <a:gd name="connsiteX1" fmla="*/ 952500 w 952500"/>
                <a:gd name="connsiteY1" fmla="*/ 114300 h 1739900"/>
                <a:gd name="connsiteX2" fmla="*/ 889000 w 952500"/>
                <a:gd name="connsiteY2" fmla="*/ 1270000 h 1739900"/>
                <a:gd name="connsiteX3" fmla="*/ 419100 w 952500"/>
                <a:gd name="connsiteY3" fmla="*/ 1739900 h 1739900"/>
                <a:gd name="connsiteX4" fmla="*/ 0 w 952500"/>
                <a:gd name="connsiteY4" fmla="*/ 812800 h 1739900"/>
                <a:gd name="connsiteX5" fmla="*/ 177800 w 952500"/>
                <a:gd name="connsiteY5" fmla="*/ 431800 h 1739900"/>
                <a:gd name="connsiteX6" fmla="*/ 812800 w 952500"/>
                <a:gd name="connsiteY6" fmla="*/ 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1739900">
                  <a:moveTo>
                    <a:pt x="812800" y="0"/>
                  </a:moveTo>
                  <a:lnTo>
                    <a:pt x="952500" y="114300"/>
                  </a:lnTo>
                  <a:lnTo>
                    <a:pt x="889000" y="1270000"/>
                  </a:lnTo>
                  <a:lnTo>
                    <a:pt x="419100" y="1739900"/>
                  </a:lnTo>
                  <a:lnTo>
                    <a:pt x="0" y="812800"/>
                  </a:lnTo>
                  <a:lnTo>
                    <a:pt x="177800" y="431800"/>
                  </a:lnTo>
                  <a:lnTo>
                    <a:pt x="812800" y="0"/>
                  </a:lnTo>
                  <a:close/>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F2F4C418-F434-1C0A-5664-3835F986A077}"/>
                </a:ext>
              </a:extLst>
            </p:cNvPr>
            <p:cNvSpPr txBox="1"/>
            <p:nvPr/>
          </p:nvSpPr>
          <p:spPr>
            <a:xfrm>
              <a:off x="5720860" y="6349526"/>
              <a:ext cx="830397" cy="276999"/>
            </a:xfrm>
            <a:prstGeom prst="rect">
              <a:avLst/>
            </a:prstGeom>
            <a:noFill/>
            <a:ln>
              <a:noFill/>
            </a:ln>
          </p:spPr>
          <p:txBody>
            <a:bodyPr wrap="square" rtlCol="0">
              <a:spAutoFit/>
            </a:bodyPr>
            <a:lstStyle/>
            <a:p>
              <a:r>
                <a:rPr lang="fr-FR" sz="1200" dirty="0">
                  <a:solidFill>
                    <a:srgbClr val="FF0000"/>
                  </a:solidFill>
                </a:rPr>
                <a:t>PARKING</a:t>
              </a:r>
            </a:p>
          </p:txBody>
        </p:sp>
        <p:sp>
          <p:nvSpPr>
            <p:cNvPr id="53" name="ZoneTexte 52">
              <a:extLst>
                <a:ext uri="{FF2B5EF4-FFF2-40B4-BE49-F238E27FC236}">
                  <a16:creationId xmlns:a16="http://schemas.microsoft.com/office/drawing/2014/main" id="{C27B7AF1-CF5E-AD1D-ED06-357CE7EFC762}"/>
                </a:ext>
              </a:extLst>
            </p:cNvPr>
            <p:cNvSpPr txBox="1"/>
            <p:nvPr/>
          </p:nvSpPr>
          <p:spPr>
            <a:xfrm>
              <a:off x="8959639" y="5140624"/>
              <a:ext cx="1042158" cy="308016"/>
            </a:xfrm>
            <a:prstGeom prst="rect">
              <a:avLst/>
            </a:prstGeom>
            <a:solidFill>
              <a:schemeClr val="bg1"/>
            </a:solidFill>
            <a:ln>
              <a:solidFill>
                <a:schemeClr val="accent1"/>
              </a:solidFill>
            </a:ln>
          </p:spPr>
          <p:txBody>
            <a:bodyPr wrap="square" rtlCol="0">
              <a:spAutoFit/>
            </a:bodyPr>
            <a:lstStyle/>
            <a:p>
              <a:r>
                <a:rPr lang="fr-FR" sz="1200" dirty="0">
                  <a:solidFill>
                    <a:schemeClr val="accent1"/>
                  </a:solidFill>
                </a:rPr>
                <a:t>Gymnase C</a:t>
              </a:r>
            </a:p>
          </p:txBody>
        </p:sp>
        <p:sp>
          <p:nvSpPr>
            <p:cNvPr id="54" name="ZoneTexte 53">
              <a:extLst>
                <a:ext uri="{FF2B5EF4-FFF2-40B4-BE49-F238E27FC236}">
                  <a16:creationId xmlns:a16="http://schemas.microsoft.com/office/drawing/2014/main" id="{95B4C5D7-8E25-35C9-82B5-48BFB89137B9}"/>
                </a:ext>
              </a:extLst>
            </p:cNvPr>
            <p:cNvSpPr txBox="1"/>
            <p:nvPr/>
          </p:nvSpPr>
          <p:spPr>
            <a:xfrm>
              <a:off x="6986312" y="4572840"/>
              <a:ext cx="2742802" cy="513360"/>
            </a:xfrm>
            <a:prstGeom prst="rect">
              <a:avLst/>
            </a:prstGeom>
            <a:solidFill>
              <a:schemeClr val="bg1"/>
            </a:solidFill>
            <a:ln>
              <a:solidFill>
                <a:schemeClr val="accent1"/>
              </a:solidFill>
            </a:ln>
          </p:spPr>
          <p:txBody>
            <a:bodyPr wrap="square" rtlCol="0">
              <a:spAutoFit/>
            </a:bodyPr>
            <a:lstStyle/>
            <a:p>
              <a:r>
                <a:rPr lang="fr-FR" sz="1200" dirty="0">
                  <a:solidFill>
                    <a:schemeClr val="accent1"/>
                  </a:solidFill>
                </a:rPr>
                <a:t>Salle Abel </a:t>
              </a:r>
              <a:r>
                <a:rPr lang="fr-FR" sz="1200" dirty="0" err="1">
                  <a:solidFill>
                    <a:schemeClr val="accent1"/>
                  </a:solidFill>
                </a:rPr>
                <a:t>Lorente</a:t>
              </a:r>
              <a:endParaRPr lang="fr-FR" sz="1200" dirty="0">
                <a:solidFill>
                  <a:schemeClr val="accent1"/>
                </a:solidFill>
              </a:endParaRPr>
            </a:p>
            <a:p>
              <a:r>
                <a:rPr lang="fr-FR" sz="1200" dirty="0">
                  <a:solidFill>
                    <a:schemeClr val="accent1"/>
                  </a:solidFill>
                </a:rPr>
                <a:t>Hall d’accueil et lieu des repas</a:t>
              </a:r>
            </a:p>
          </p:txBody>
        </p:sp>
        <p:sp>
          <p:nvSpPr>
            <p:cNvPr id="55" name="ZoneTexte 54">
              <a:extLst>
                <a:ext uri="{FF2B5EF4-FFF2-40B4-BE49-F238E27FC236}">
                  <a16:creationId xmlns:a16="http://schemas.microsoft.com/office/drawing/2014/main" id="{6EF37E65-E947-64E9-72F7-C23DC93AFF9E}"/>
                </a:ext>
              </a:extLst>
            </p:cNvPr>
            <p:cNvSpPr txBox="1"/>
            <p:nvPr/>
          </p:nvSpPr>
          <p:spPr>
            <a:xfrm>
              <a:off x="5171746" y="5114127"/>
              <a:ext cx="1293367" cy="308016"/>
            </a:xfrm>
            <a:prstGeom prst="rect">
              <a:avLst/>
            </a:prstGeom>
            <a:solidFill>
              <a:schemeClr val="bg1"/>
            </a:solidFill>
            <a:ln>
              <a:solidFill>
                <a:schemeClr val="accent1"/>
              </a:solidFill>
            </a:ln>
          </p:spPr>
          <p:txBody>
            <a:bodyPr wrap="square" rtlCol="0">
              <a:spAutoFit/>
            </a:bodyPr>
            <a:lstStyle/>
            <a:p>
              <a:r>
                <a:rPr lang="fr-FR" sz="1200" dirty="0">
                  <a:solidFill>
                    <a:schemeClr val="accent1"/>
                  </a:solidFill>
                </a:rPr>
                <a:t>Halle sportive</a:t>
              </a:r>
            </a:p>
          </p:txBody>
        </p:sp>
        <p:cxnSp>
          <p:nvCxnSpPr>
            <p:cNvPr id="58" name="Connecteur droit avec flèche 57">
              <a:extLst>
                <a:ext uri="{FF2B5EF4-FFF2-40B4-BE49-F238E27FC236}">
                  <a16:creationId xmlns:a16="http://schemas.microsoft.com/office/drawing/2014/main" id="{480D7774-9DFF-FE25-87B0-A9089D54C6D5}"/>
                </a:ext>
              </a:extLst>
            </p:cNvPr>
            <p:cNvCxnSpPr>
              <a:cxnSpLocks/>
            </p:cNvCxnSpPr>
            <p:nvPr/>
          </p:nvCxnSpPr>
          <p:spPr>
            <a:xfrm flipH="1">
              <a:off x="7520854" y="5086200"/>
              <a:ext cx="836858" cy="5943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16A4B727-777B-D9C8-D7E6-4D64218B27F4}"/>
                </a:ext>
              </a:extLst>
            </p:cNvPr>
            <p:cNvCxnSpPr>
              <a:cxnSpLocks/>
            </p:cNvCxnSpPr>
            <p:nvPr/>
          </p:nvCxnSpPr>
          <p:spPr>
            <a:xfrm>
              <a:off x="6465113" y="5417624"/>
              <a:ext cx="655691" cy="3594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2587D4C1-5847-1F59-826A-199516B814FD}"/>
                </a:ext>
              </a:extLst>
            </p:cNvPr>
            <p:cNvCxnSpPr>
              <a:cxnSpLocks/>
              <a:stCxn id="53" idx="2"/>
            </p:cNvCxnSpPr>
            <p:nvPr/>
          </p:nvCxnSpPr>
          <p:spPr>
            <a:xfrm flipH="1">
              <a:off x="8559587" y="5448640"/>
              <a:ext cx="921130" cy="2319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9" name="Forme libre : forme 68">
              <a:extLst>
                <a:ext uri="{FF2B5EF4-FFF2-40B4-BE49-F238E27FC236}">
                  <a16:creationId xmlns:a16="http://schemas.microsoft.com/office/drawing/2014/main" id="{6504134E-9AFB-3E44-192C-16CDCC2B0ADF}"/>
                </a:ext>
              </a:extLst>
            </p:cNvPr>
            <p:cNvSpPr/>
            <p:nvPr/>
          </p:nvSpPr>
          <p:spPr>
            <a:xfrm>
              <a:off x="6599057" y="5842576"/>
              <a:ext cx="1537147" cy="765879"/>
            </a:xfrm>
            <a:custGeom>
              <a:avLst/>
              <a:gdLst>
                <a:gd name="connsiteX0" fmla="*/ 0 w 1143000"/>
                <a:gd name="connsiteY0" fmla="*/ 755650 h 790930"/>
                <a:gd name="connsiteX1" fmla="*/ 539750 w 1143000"/>
                <a:gd name="connsiteY1" fmla="*/ 736600 h 790930"/>
                <a:gd name="connsiteX2" fmla="*/ 571500 w 1143000"/>
                <a:gd name="connsiteY2" fmla="*/ 241300 h 790930"/>
                <a:gd name="connsiteX3" fmla="*/ 730250 w 1143000"/>
                <a:gd name="connsiteY3" fmla="*/ 107950 h 790930"/>
                <a:gd name="connsiteX4" fmla="*/ 1143000 w 1143000"/>
                <a:gd name="connsiteY4" fmla="*/ 0 h 790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790930">
                  <a:moveTo>
                    <a:pt x="0" y="755650"/>
                  </a:moveTo>
                  <a:cubicBezTo>
                    <a:pt x="222250" y="788987"/>
                    <a:pt x="444500" y="822325"/>
                    <a:pt x="539750" y="736600"/>
                  </a:cubicBezTo>
                  <a:cubicBezTo>
                    <a:pt x="635000" y="650875"/>
                    <a:pt x="539750" y="346075"/>
                    <a:pt x="571500" y="241300"/>
                  </a:cubicBezTo>
                  <a:cubicBezTo>
                    <a:pt x="603250" y="136525"/>
                    <a:pt x="635000" y="148167"/>
                    <a:pt x="730250" y="107950"/>
                  </a:cubicBezTo>
                  <a:cubicBezTo>
                    <a:pt x="825500" y="67733"/>
                    <a:pt x="984250" y="33866"/>
                    <a:pt x="1143000" y="0"/>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70" name="ZoneTexte 69">
              <a:extLst>
                <a:ext uri="{FF2B5EF4-FFF2-40B4-BE49-F238E27FC236}">
                  <a16:creationId xmlns:a16="http://schemas.microsoft.com/office/drawing/2014/main" id="{88C895F5-ED35-35B9-FCE1-AA8384270EED}"/>
                </a:ext>
              </a:extLst>
            </p:cNvPr>
            <p:cNvSpPr txBox="1"/>
            <p:nvPr/>
          </p:nvSpPr>
          <p:spPr>
            <a:xfrm>
              <a:off x="7556394" y="6341464"/>
              <a:ext cx="1602637" cy="307015"/>
            </a:xfrm>
            <a:prstGeom prst="rect">
              <a:avLst/>
            </a:prstGeom>
            <a:solidFill>
              <a:schemeClr val="bg1"/>
            </a:solidFill>
            <a:ln>
              <a:solidFill>
                <a:schemeClr val="accent4"/>
              </a:solidFill>
            </a:ln>
          </p:spPr>
          <p:txBody>
            <a:bodyPr wrap="square" rtlCol="0">
              <a:spAutoFit/>
            </a:bodyPr>
            <a:lstStyle/>
            <a:p>
              <a:r>
                <a:rPr lang="fr-FR" sz="1200" dirty="0">
                  <a:solidFill>
                    <a:srgbClr val="FFC000"/>
                  </a:solidFill>
                </a:rPr>
                <a:t>Accès aux gymnases</a:t>
              </a:r>
            </a:p>
          </p:txBody>
        </p:sp>
      </p:grpSp>
      <p:sp>
        <p:nvSpPr>
          <p:cNvPr id="8" name="ZoneTexte 7">
            <a:extLst>
              <a:ext uri="{FF2B5EF4-FFF2-40B4-BE49-F238E27FC236}">
                <a16:creationId xmlns:a16="http://schemas.microsoft.com/office/drawing/2014/main" id="{D051707F-03F3-0978-E8DE-8F709672DD38}"/>
              </a:ext>
            </a:extLst>
          </p:cNvPr>
          <p:cNvSpPr txBox="1"/>
          <p:nvPr/>
        </p:nvSpPr>
        <p:spPr>
          <a:xfrm>
            <a:off x="0" y="10115963"/>
            <a:ext cx="6913407" cy="1169551"/>
          </a:xfrm>
          <a:prstGeom prst="rect">
            <a:avLst/>
          </a:prstGeom>
          <a:noFill/>
        </p:spPr>
        <p:txBody>
          <a:bodyPr wrap="square" rtlCol="0">
            <a:spAutoFit/>
          </a:bodyPr>
          <a:lstStyle/>
          <a:p>
            <a:r>
              <a:rPr lang="fr-FR" sz="1400" b="1" dirty="0">
                <a:solidFill>
                  <a:srgbClr val="2F4158"/>
                </a:solidFill>
              </a:rPr>
              <a:t>L’accueil</a:t>
            </a:r>
            <a:r>
              <a:rPr lang="fr-FR" sz="1400" dirty="0">
                <a:solidFill>
                  <a:srgbClr val="2F4158"/>
                </a:solidFill>
              </a:rPr>
              <a:t> des participants </a:t>
            </a:r>
            <a:r>
              <a:rPr lang="fr-FR" sz="1400" b="1" dirty="0">
                <a:solidFill>
                  <a:srgbClr val="2F4158"/>
                </a:solidFill>
              </a:rPr>
              <a:t> </a:t>
            </a:r>
            <a:r>
              <a:rPr lang="fr-FR" sz="1400" dirty="0">
                <a:solidFill>
                  <a:srgbClr val="2F4158"/>
                </a:solidFill>
              </a:rPr>
              <a:t>ainsi que les repas de midi se feront dans la </a:t>
            </a:r>
            <a:r>
              <a:rPr lang="fr-FR" sz="1400" b="1" dirty="0">
                <a:solidFill>
                  <a:srgbClr val="2F4158"/>
                </a:solidFill>
              </a:rPr>
              <a:t>salle Abel </a:t>
            </a:r>
            <a:r>
              <a:rPr lang="fr-FR" sz="1400" b="1" dirty="0" err="1">
                <a:solidFill>
                  <a:srgbClr val="2F4158"/>
                </a:solidFill>
              </a:rPr>
              <a:t>Lorente</a:t>
            </a:r>
            <a:r>
              <a:rPr lang="fr-FR" sz="1400" dirty="0">
                <a:solidFill>
                  <a:srgbClr val="2F4158"/>
                </a:solidFill>
              </a:rPr>
              <a:t>.</a:t>
            </a:r>
          </a:p>
          <a:p>
            <a:pPr algn="just"/>
            <a:r>
              <a:rPr lang="fr-FR" sz="1400" b="1" dirty="0">
                <a:solidFill>
                  <a:srgbClr val="2F4158"/>
                </a:solidFill>
              </a:rPr>
              <a:t>Les matchs </a:t>
            </a:r>
            <a:r>
              <a:rPr lang="fr-FR" sz="1400" dirty="0">
                <a:solidFill>
                  <a:srgbClr val="2F4158"/>
                </a:solidFill>
              </a:rPr>
              <a:t>se dérouleront dans les </a:t>
            </a:r>
            <a:r>
              <a:rPr lang="fr-FR" sz="1400" b="1" dirty="0">
                <a:solidFill>
                  <a:srgbClr val="2F4158"/>
                </a:solidFill>
              </a:rPr>
              <a:t>deux gymnases </a:t>
            </a:r>
            <a:r>
              <a:rPr lang="fr-FR" sz="1400" dirty="0">
                <a:solidFill>
                  <a:srgbClr val="2F4158"/>
                </a:solidFill>
              </a:rPr>
              <a:t>situés à côté. Le </a:t>
            </a:r>
            <a:r>
              <a:rPr lang="fr-FR" sz="1400" b="1" dirty="0">
                <a:solidFill>
                  <a:srgbClr val="2F4158"/>
                </a:solidFill>
              </a:rPr>
              <a:t>gymnase C</a:t>
            </a:r>
            <a:r>
              <a:rPr lang="fr-FR" sz="1400" dirty="0">
                <a:solidFill>
                  <a:srgbClr val="2F4158"/>
                </a:solidFill>
              </a:rPr>
              <a:t> est composé de 7 terrains et la </a:t>
            </a:r>
            <a:r>
              <a:rPr lang="fr-FR" sz="1400" b="1" dirty="0">
                <a:solidFill>
                  <a:srgbClr val="2F4158"/>
                </a:solidFill>
              </a:rPr>
              <a:t>Halle sportive</a:t>
            </a:r>
            <a:r>
              <a:rPr lang="fr-FR" sz="1400" dirty="0">
                <a:solidFill>
                  <a:srgbClr val="2F4158"/>
                </a:solidFill>
              </a:rPr>
              <a:t>,</a:t>
            </a:r>
            <a:r>
              <a:rPr lang="fr-FR" sz="1400" b="1" dirty="0">
                <a:solidFill>
                  <a:srgbClr val="2F4158"/>
                </a:solidFill>
              </a:rPr>
              <a:t> </a:t>
            </a:r>
            <a:r>
              <a:rPr lang="fr-FR" sz="1400" dirty="0">
                <a:solidFill>
                  <a:srgbClr val="2F4158"/>
                </a:solidFill>
              </a:rPr>
              <a:t>de 4. Vous pourrez prendre vos douches dans les gymnases après les matchs.</a:t>
            </a:r>
          </a:p>
          <a:p>
            <a:pPr algn="ctr"/>
            <a:endParaRPr lang="fr-FR" sz="1400" dirty="0">
              <a:solidFill>
                <a:srgbClr val="2F4158"/>
              </a:solidFill>
            </a:endParaRPr>
          </a:p>
        </p:txBody>
      </p:sp>
      <p:sp>
        <p:nvSpPr>
          <p:cNvPr id="2" name="ZoneTexte 1">
            <a:extLst>
              <a:ext uri="{FF2B5EF4-FFF2-40B4-BE49-F238E27FC236}">
                <a16:creationId xmlns:a16="http://schemas.microsoft.com/office/drawing/2014/main" id="{0013DBD9-FC71-A0FF-0475-539C73D9A8F4}"/>
              </a:ext>
            </a:extLst>
          </p:cNvPr>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sp>
        <p:nvSpPr>
          <p:cNvPr id="3" name="Rectangle 2">
            <a:extLst>
              <a:ext uri="{FF2B5EF4-FFF2-40B4-BE49-F238E27FC236}">
                <a16:creationId xmlns:a16="http://schemas.microsoft.com/office/drawing/2014/main" id="{45E43DA7-4B92-D9B5-D101-99F3EA2C24C9}"/>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u texte 68">
            <a:extLst>
              <a:ext uri="{FF2B5EF4-FFF2-40B4-BE49-F238E27FC236}">
                <a16:creationId xmlns:a16="http://schemas.microsoft.com/office/drawing/2014/main" id="{F79AABB6-E3D0-C479-AA72-E6DBB4B1BF86}"/>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9" name="Espace réservé du texte 4">
            <a:extLst>
              <a:ext uri="{FF2B5EF4-FFF2-40B4-BE49-F238E27FC236}">
                <a16:creationId xmlns:a16="http://schemas.microsoft.com/office/drawing/2014/main" id="{A7141FD3-623F-6425-9E12-8CB49CE0F01F}"/>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cxnSp>
        <p:nvCxnSpPr>
          <p:cNvPr id="11" name="Connecteur droit 10">
            <a:extLst>
              <a:ext uri="{FF2B5EF4-FFF2-40B4-BE49-F238E27FC236}">
                <a16:creationId xmlns:a16="http://schemas.microsoft.com/office/drawing/2014/main" id="{4A081B65-87C9-EE3E-0462-E5850A7FFE7E}"/>
              </a:ext>
            </a:extLst>
          </p:cNvPr>
          <p:cNvCxnSpPr/>
          <p:nvPr/>
        </p:nvCxnSpPr>
        <p:spPr>
          <a:xfrm>
            <a:off x="3248025" y="5513292"/>
            <a:ext cx="0" cy="613939"/>
          </a:xfrm>
          <a:prstGeom prst="line">
            <a:avLst/>
          </a:prstGeom>
          <a:ln w="19050">
            <a:solidFill>
              <a:srgbClr val="D0D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62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4931F9-791E-4820-BC87-DB1C7CB32868}"/>
              </a:ext>
            </a:extLst>
          </p:cNvPr>
          <p:cNvSpPr txBox="1"/>
          <p:nvPr/>
        </p:nvSpPr>
        <p:spPr>
          <a:xfrm>
            <a:off x="2258592" y="10269519"/>
            <a:ext cx="4459644" cy="923330"/>
          </a:xfrm>
          <a:prstGeom prst="rect">
            <a:avLst/>
          </a:prstGeom>
          <a:solidFill>
            <a:schemeClr val="bg1">
              <a:lumMod val="85000"/>
            </a:schemeClr>
          </a:solidFill>
        </p:spPr>
        <p:txBody>
          <a:bodyPr wrap="square" rtlCol="0">
            <a:spAutoFit/>
          </a:bodyPr>
          <a:lstStyle/>
          <a:p>
            <a:pPr algn="ctr"/>
            <a:r>
              <a:rPr lang="fr-FR" dirty="0"/>
              <a:t>Afin de ne pas perturber la fin du tournoi, nous vous demandons de ne pas prévoir de départ  dimanche avant 19h00.</a:t>
            </a:r>
          </a:p>
        </p:txBody>
      </p:sp>
      <p:pic>
        <p:nvPicPr>
          <p:cNvPr id="3" name="Image 2">
            <a:extLst>
              <a:ext uri="{FF2B5EF4-FFF2-40B4-BE49-F238E27FC236}">
                <a16:creationId xmlns:a16="http://schemas.microsoft.com/office/drawing/2014/main" id="{91B6D78B-3675-4E15-851F-AFD8361E48A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01868" y="10210000"/>
            <a:ext cx="1546636" cy="1042368"/>
          </a:xfrm>
          <a:prstGeom prst="rect">
            <a:avLst/>
          </a:prstGeom>
        </p:spPr>
      </p:pic>
      <p:pic>
        <p:nvPicPr>
          <p:cNvPr id="23" name="Graphisme 13">
            <a:extLst>
              <a:ext uri="{FF2B5EF4-FFF2-40B4-BE49-F238E27FC236}">
                <a16:creationId xmlns:a16="http://schemas.microsoft.com/office/drawing/2014/main" id="{71DC6937-7669-4996-51FC-5DD9C76BD5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0599" y="1463845"/>
            <a:ext cx="5087401" cy="57160"/>
          </a:xfrm>
          <a:prstGeom prst="rect">
            <a:avLst/>
          </a:prstGeom>
        </p:spPr>
      </p:pic>
      <p:sp>
        <p:nvSpPr>
          <p:cNvPr id="24" name="Titre 56">
            <a:extLst>
              <a:ext uri="{FF2B5EF4-FFF2-40B4-BE49-F238E27FC236}">
                <a16:creationId xmlns:a16="http://schemas.microsoft.com/office/drawing/2014/main" id="{AF15707B-AF44-A11F-C2EB-7986AD424D94}"/>
              </a:ext>
            </a:extLst>
          </p:cNvPr>
          <p:cNvSpPr txBox="1">
            <a:spLocks/>
          </p:cNvSpPr>
          <p:nvPr/>
        </p:nvSpPr>
        <p:spPr>
          <a:xfrm>
            <a:off x="260649" y="762936"/>
            <a:ext cx="625445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Transport et hébergements</a:t>
            </a:r>
          </a:p>
        </p:txBody>
      </p:sp>
      <p:grpSp>
        <p:nvGrpSpPr>
          <p:cNvPr id="25" name="Groupe 24">
            <a:extLst>
              <a:ext uri="{FF2B5EF4-FFF2-40B4-BE49-F238E27FC236}">
                <a16:creationId xmlns:a16="http://schemas.microsoft.com/office/drawing/2014/main" id="{3452B3A7-FF15-B7A2-9C2F-A207BFCB094E}"/>
              </a:ext>
            </a:extLst>
          </p:cNvPr>
          <p:cNvGrpSpPr/>
          <p:nvPr/>
        </p:nvGrpSpPr>
        <p:grpSpPr>
          <a:xfrm>
            <a:off x="32302" y="2796784"/>
            <a:ext cx="1326576" cy="1144674"/>
            <a:chOff x="3757680" y="1412091"/>
            <a:chExt cx="1326576" cy="1144674"/>
          </a:xfrm>
        </p:grpSpPr>
        <p:grpSp>
          <p:nvGrpSpPr>
            <p:cNvPr id="33" name="Groupe 32">
              <a:extLst>
                <a:ext uri="{FF2B5EF4-FFF2-40B4-BE49-F238E27FC236}">
                  <a16:creationId xmlns:a16="http://schemas.microsoft.com/office/drawing/2014/main" id="{B88F1D46-9E28-1BE8-93F9-8D63AAF34EAC}"/>
                </a:ext>
              </a:extLst>
            </p:cNvPr>
            <p:cNvGrpSpPr/>
            <p:nvPr/>
          </p:nvGrpSpPr>
          <p:grpSpPr>
            <a:xfrm>
              <a:off x="3757680" y="1412091"/>
              <a:ext cx="1326576" cy="1144674"/>
              <a:chOff x="867110" y="6005635"/>
              <a:chExt cx="1326576" cy="1144674"/>
            </a:xfrm>
          </p:grpSpPr>
          <p:pic>
            <p:nvPicPr>
              <p:cNvPr id="34" name="Graphisme 27">
                <a:extLst>
                  <a:ext uri="{FF2B5EF4-FFF2-40B4-BE49-F238E27FC236}">
                    <a16:creationId xmlns:a16="http://schemas.microsoft.com/office/drawing/2014/main" id="{65D69CD0-8BAA-C24B-2A6F-D4E3414FF04D}"/>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044947" y="6005635"/>
                <a:ext cx="1148739" cy="997019"/>
              </a:xfrm>
              <a:prstGeom prst="rect">
                <a:avLst/>
              </a:prstGeom>
            </p:spPr>
          </p:pic>
          <p:pic>
            <p:nvPicPr>
              <p:cNvPr id="35" name="Graphisme 28">
                <a:extLst>
                  <a:ext uri="{FF2B5EF4-FFF2-40B4-BE49-F238E27FC236}">
                    <a16:creationId xmlns:a16="http://schemas.microsoft.com/office/drawing/2014/main" id="{F2FB8DC6-2489-0C9E-5E62-CA1F63A4C875}"/>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867110" y="6066593"/>
                <a:ext cx="1257111" cy="1083716"/>
              </a:xfrm>
              <a:prstGeom prst="rect">
                <a:avLst/>
              </a:prstGeom>
            </p:spPr>
          </p:pic>
        </p:grpSp>
        <p:pic>
          <p:nvPicPr>
            <p:cNvPr id="37" name="Image 43" descr="Train jouet avec un remplissage uni">
              <a:extLst>
                <a:ext uri="{FF2B5EF4-FFF2-40B4-BE49-F238E27FC236}">
                  <a16:creationId xmlns:a16="http://schemas.microsoft.com/office/drawing/2014/main" id="{943C35D4-82AD-01B2-512E-2DB5D610FE1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068582" y="1665859"/>
              <a:ext cx="664850" cy="664850"/>
            </a:xfrm>
            <a:prstGeom prst="rect">
              <a:avLst/>
            </a:prstGeom>
          </p:spPr>
        </p:pic>
      </p:grpSp>
      <p:grpSp>
        <p:nvGrpSpPr>
          <p:cNvPr id="26" name="Groupe 25">
            <a:extLst>
              <a:ext uri="{FF2B5EF4-FFF2-40B4-BE49-F238E27FC236}">
                <a16:creationId xmlns:a16="http://schemas.microsoft.com/office/drawing/2014/main" id="{335B2871-BD2B-F5C6-2021-820134ED329A}"/>
              </a:ext>
            </a:extLst>
          </p:cNvPr>
          <p:cNvGrpSpPr/>
          <p:nvPr/>
        </p:nvGrpSpPr>
        <p:grpSpPr>
          <a:xfrm>
            <a:off x="52263" y="4692143"/>
            <a:ext cx="1326576" cy="1144674"/>
            <a:chOff x="3757680" y="1412091"/>
            <a:chExt cx="1326576" cy="1144674"/>
          </a:xfrm>
        </p:grpSpPr>
        <p:grpSp>
          <p:nvGrpSpPr>
            <p:cNvPr id="27" name="Groupe 26">
              <a:extLst>
                <a:ext uri="{FF2B5EF4-FFF2-40B4-BE49-F238E27FC236}">
                  <a16:creationId xmlns:a16="http://schemas.microsoft.com/office/drawing/2014/main" id="{A667E7B0-C057-21FB-19B5-8336C257BE40}"/>
                </a:ext>
              </a:extLst>
            </p:cNvPr>
            <p:cNvGrpSpPr/>
            <p:nvPr/>
          </p:nvGrpSpPr>
          <p:grpSpPr>
            <a:xfrm>
              <a:off x="3757680" y="1412091"/>
              <a:ext cx="1326576" cy="1144674"/>
              <a:chOff x="867110" y="6005635"/>
              <a:chExt cx="1326576" cy="1144674"/>
            </a:xfrm>
          </p:grpSpPr>
          <p:pic>
            <p:nvPicPr>
              <p:cNvPr id="29" name="Graphisme 27">
                <a:extLst>
                  <a:ext uri="{FF2B5EF4-FFF2-40B4-BE49-F238E27FC236}">
                    <a16:creationId xmlns:a16="http://schemas.microsoft.com/office/drawing/2014/main" id="{7CB52E3A-6E42-DC63-8F3B-CC35A6DB8F41}"/>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044947" y="6005635"/>
                <a:ext cx="1148739" cy="997019"/>
              </a:xfrm>
              <a:prstGeom prst="rect">
                <a:avLst/>
              </a:prstGeom>
            </p:spPr>
          </p:pic>
          <p:pic>
            <p:nvPicPr>
              <p:cNvPr id="30" name="Graphisme 28">
                <a:extLst>
                  <a:ext uri="{FF2B5EF4-FFF2-40B4-BE49-F238E27FC236}">
                    <a16:creationId xmlns:a16="http://schemas.microsoft.com/office/drawing/2014/main" id="{ACD7B741-8A70-EFD6-8BD3-2A00E6C98FBA}"/>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867110" y="6066593"/>
                <a:ext cx="1257111" cy="1083716"/>
              </a:xfrm>
              <a:prstGeom prst="rect">
                <a:avLst/>
              </a:prstGeom>
            </p:spPr>
          </p:pic>
        </p:grpSp>
        <p:pic>
          <p:nvPicPr>
            <p:cNvPr id="28" name="Image 43" descr="Voiture avec un remplissage uni">
              <a:extLst>
                <a:ext uri="{FF2B5EF4-FFF2-40B4-BE49-F238E27FC236}">
                  <a16:creationId xmlns:a16="http://schemas.microsoft.com/office/drawing/2014/main" id="{78FEF9D7-2995-DD55-5248-45A0B3B299C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068582" y="1665859"/>
              <a:ext cx="664850" cy="664850"/>
            </a:xfrm>
            <a:prstGeom prst="rect">
              <a:avLst/>
            </a:prstGeom>
          </p:spPr>
        </p:pic>
      </p:grpSp>
      <p:grpSp>
        <p:nvGrpSpPr>
          <p:cNvPr id="31" name="Groupe 30">
            <a:extLst>
              <a:ext uri="{FF2B5EF4-FFF2-40B4-BE49-F238E27FC236}">
                <a16:creationId xmlns:a16="http://schemas.microsoft.com/office/drawing/2014/main" id="{190A6088-E6FE-C2A9-9026-644BF8ABA0A7}"/>
              </a:ext>
            </a:extLst>
          </p:cNvPr>
          <p:cNvGrpSpPr/>
          <p:nvPr/>
        </p:nvGrpSpPr>
        <p:grpSpPr>
          <a:xfrm>
            <a:off x="52263" y="6933311"/>
            <a:ext cx="1326576" cy="1144674"/>
            <a:chOff x="3757680" y="1412091"/>
            <a:chExt cx="1326576" cy="1144674"/>
          </a:xfrm>
        </p:grpSpPr>
        <p:grpSp>
          <p:nvGrpSpPr>
            <p:cNvPr id="32" name="Groupe 31">
              <a:extLst>
                <a:ext uri="{FF2B5EF4-FFF2-40B4-BE49-F238E27FC236}">
                  <a16:creationId xmlns:a16="http://schemas.microsoft.com/office/drawing/2014/main" id="{A7BA63DD-F629-9498-12E4-47F94F0D86B6}"/>
                </a:ext>
              </a:extLst>
            </p:cNvPr>
            <p:cNvGrpSpPr/>
            <p:nvPr/>
          </p:nvGrpSpPr>
          <p:grpSpPr>
            <a:xfrm>
              <a:off x="3757680" y="1412091"/>
              <a:ext cx="1326576" cy="1144674"/>
              <a:chOff x="867110" y="6005635"/>
              <a:chExt cx="1326576" cy="1144674"/>
            </a:xfrm>
          </p:grpSpPr>
          <p:pic>
            <p:nvPicPr>
              <p:cNvPr id="39" name="Graphisme 27">
                <a:extLst>
                  <a:ext uri="{FF2B5EF4-FFF2-40B4-BE49-F238E27FC236}">
                    <a16:creationId xmlns:a16="http://schemas.microsoft.com/office/drawing/2014/main" id="{35496B9F-FBA6-C98C-6EC8-75C369A66C81}"/>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044947" y="6005635"/>
                <a:ext cx="1148739" cy="997019"/>
              </a:xfrm>
              <a:prstGeom prst="rect">
                <a:avLst/>
              </a:prstGeom>
            </p:spPr>
          </p:pic>
          <p:pic>
            <p:nvPicPr>
              <p:cNvPr id="40" name="Graphisme 28">
                <a:extLst>
                  <a:ext uri="{FF2B5EF4-FFF2-40B4-BE49-F238E27FC236}">
                    <a16:creationId xmlns:a16="http://schemas.microsoft.com/office/drawing/2014/main" id="{7A1330D0-A00A-1867-8857-55EC233DCF58}"/>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867110" y="6066593"/>
                <a:ext cx="1257111" cy="1083716"/>
              </a:xfrm>
              <a:prstGeom prst="rect">
                <a:avLst/>
              </a:prstGeom>
            </p:spPr>
          </p:pic>
        </p:grpSp>
        <p:pic>
          <p:nvPicPr>
            <p:cNvPr id="38" name="Image 43" descr="Maison avec un remplissage uni">
              <a:extLst>
                <a:ext uri="{FF2B5EF4-FFF2-40B4-BE49-F238E27FC236}">
                  <a16:creationId xmlns:a16="http://schemas.microsoft.com/office/drawing/2014/main" id="{17CC728E-77E5-D021-5F48-244AEB02A27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068582" y="1665859"/>
              <a:ext cx="664850" cy="664850"/>
            </a:xfrm>
            <a:prstGeom prst="rect">
              <a:avLst/>
            </a:prstGeom>
          </p:spPr>
        </p:pic>
      </p:grpSp>
      <p:sp>
        <p:nvSpPr>
          <p:cNvPr id="41" name="ZoneTexte 40">
            <a:extLst>
              <a:ext uri="{FF2B5EF4-FFF2-40B4-BE49-F238E27FC236}">
                <a16:creationId xmlns:a16="http://schemas.microsoft.com/office/drawing/2014/main" id="{5EE5ED1A-D1D5-BB40-096E-9915D08E3A81}"/>
              </a:ext>
            </a:extLst>
          </p:cNvPr>
          <p:cNvSpPr txBox="1"/>
          <p:nvPr/>
        </p:nvSpPr>
        <p:spPr>
          <a:xfrm>
            <a:off x="1497566" y="4832448"/>
            <a:ext cx="5220670" cy="738664"/>
          </a:xfrm>
          <a:prstGeom prst="rect">
            <a:avLst/>
          </a:prstGeom>
          <a:noFill/>
        </p:spPr>
        <p:txBody>
          <a:bodyPr wrap="square" rtlCol="0">
            <a:spAutoFit/>
          </a:bodyPr>
          <a:lstStyle/>
          <a:p>
            <a:pPr algn="just"/>
            <a:r>
              <a:rPr lang="fr-FR" sz="1400" dirty="0">
                <a:solidFill>
                  <a:srgbClr val="2F4158"/>
                </a:solidFill>
              </a:rPr>
              <a:t>Par la A7 : Prendre la sortie 24 Avignon Sud, à 4 km de Châteaurenard. Donc très facile d’accès en voiture. </a:t>
            </a:r>
          </a:p>
          <a:p>
            <a:pPr algn="just"/>
            <a:r>
              <a:rPr lang="fr-FR" sz="1400" dirty="0">
                <a:solidFill>
                  <a:srgbClr val="2F4158"/>
                </a:solidFill>
              </a:rPr>
              <a:t>Pour la planète pensez au covoiturage ! </a:t>
            </a:r>
          </a:p>
        </p:txBody>
      </p:sp>
      <p:sp>
        <p:nvSpPr>
          <p:cNvPr id="42" name="ZoneTexte 41">
            <a:extLst>
              <a:ext uri="{FF2B5EF4-FFF2-40B4-BE49-F238E27FC236}">
                <a16:creationId xmlns:a16="http://schemas.microsoft.com/office/drawing/2014/main" id="{C1A27948-32F5-9534-65CD-92B19473E3BE}"/>
              </a:ext>
            </a:extLst>
          </p:cNvPr>
          <p:cNvSpPr txBox="1"/>
          <p:nvPr/>
        </p:nvSpPr>
        <p:spPr>
          <a:xfrm>
            <a:off x="1313480" y="2400549"/>
            <a:ext cx="5426194" cy="2246769"/>
          </a:xfrm>
          <a:prstGeom prst="rect">
            <a:avLst/>
          </a:prstGeom>
          <a:noFill/>
        </p:spPr>
        <p:txBody>
          <a:bodyPr wrap="square" rtlCol="0">
            <a:spAutoFit/>
          </a:bodyPr>
          <a:lstStyle/>
          <a:p>
            <a:pPr algn="just"/>
            <a:r>
              <a:rPr lang="fr-FR" sz="1400" dirty="0">
                <a:solidFill>
                  <a:srgbClr val="2F4158"/>
                </a:solidFill>
              </a:rPr>
              <a:t>Pour les personnes désirant venir en train, Avignon dispose de deux gares. La gare Avignon centre est située dans Avignon. Elle voisine la gare routière pour prendre un bus et rejoindre Châteaurenard (Ligne 707 Transdev Vaucluse Zou 13 (</a:t>
            </a:r>
            <a:r>
              <a:rPr lang="fr-FR" sz="1400" dirty="0">
                <a:solidFill>
                  <a:srgbClr val="2F4158"/>
                </a:solidFill>
                <a:hlinkClick r:id="rId16"/>
              </a:rPr>
              <a:t>https://sudest-mobilites.fr/reseaux/zou-13/lignes/ligne-reguliere--57--20212022-avignon-saint-remy-de-provence</a:t>
            </a:r>
            <a:r>
              <a:rPr lang="fr-FR" sz="1400" dirty="0">
                <a:solidFill>
                  <a:srgbClr val="2F4158"/>
                </a:solidFill>
              </a:rPr>
              <a:t>). </a:t>
            </a:r>
          </a:p>
          <a:p>
            <a:pPr algn="just"/>
            <a:r>
              <a:rPr lang="fr-FR" sz="1400" dirty="0">
                <a:solidFill>
                  <a:srgbClr val="2F4158"/>
                </a:solidFill>
              </a:rPr>
              <a:t>La gare Avignon TGV se trouve à 4 km du centre et  11km de Châteaurenard ! Vous avez la possibilité de rejoindre le centre d’Avignon en navette puis Châteaurenard en bus ou d’y louer une voiture pour rejoindre votre lieu de résidence. </a:t>
            </a:r>
          </a:p>
        </p:txBody>
      </p:sp>
      <p:sp>
        <p:nvSpPr>
          <p:cNvPr id="43" name="ZoneTexte 42">
            <a:extLst>
              <a:ext uri="{FF2B5EF4-FFF2-40B4-BE49-F238E27FC236}">
                <a16:creationId xmlns:a16="http://schemas.microsoft.com/office/drawing/2014/main" id="{4CC16FDC-15A0-8861-1E99-9C2DD3EDCEAB}"/>
              </a:ext>
            </a:extLst>
          </p:cNvPr>
          <p:cNvSpPr txBox="1"/>
          <p:nvPr/>
        </p:nvSpPr>
        <p:spPr>
          <a:xfrm>
            <a:off x="1519004" y="7010267"/>
            <a:ext cx="5220670" cy="954107"/>
          </a:xfrm>
          <a:prstGeom prst="rect">
            <a:avLst/>
          </a:prstGeom>
          <a:noFill/>
        </p:spPr>
        <p:txBody>
          <a:bodyPr wrap="square" rtlCol="0">
            <a:spAutoFit/>
          </a:bodyPr>
          <a:lstStyle/>
          <a:p>
            <a:pPr algn="just"/>
            <a:r>
              <a:rPr lang="fr-FR" sz="1400" dirty="0">
                <a:solidFill>
                  <a:srgbClr val="2F4158"/>
                </a:solidFill>
              </a:rPr>
              <a:t>Pensez à vous y prendre assez rapidement car nous sommes dans une région très touristique.</a:t>
            </a:r>
          </a:p>
          <a:p>
            <a:pPr algn="just"/>
            <a:r>
              <a:rPr lang="fr-FR" sz="1400" dirty="0">
                <a:solidFill>
                  <a:srgbClr val="2F4158"/>
                </a:solidFill>
              </a:rPr>
              <a:t>Pour les hébergements, voici quelques adresses proches du lieu de la compétition :</a:t>
            </a:r>
          </a:p>
        </p:txBody>
      </p:sp>
      <p:sp>
        <p:nvSpPr>
          <p:cNvPr id="46" name="ZoneTexte 45">
            <a:extLst>
              <a:ext uri="{FF2B5EF4-FFF2-40B4-BE49-F238E27FC236}">
                <a16:creationId xmlns:a16="http://schemas.microsoft.com/office/drawing/2014/main" id="{6299BD69-3DBE-0AFA-08FE-D8F176997478}"/>
              </a:ext>
            </a:extLst>
          </p:cNvPr>
          <p:cNvSpPr txBox="1"/>
          <p:nvPr/>
        </p:nvSpPr>
        <p:spPr>
          <a:xfrm>
            <a:off x="419201" y="8226605"/>
            <a:ext cx="6400888" cy="1815882"/>
          </a:xfrm>
          <a:prstGeom prst="rect">
            <a:avLst/>
          </a:prstGeom>
          <a:noFill/>
        </p:spPr>
        <p:txBody>
          <a:bodyPr wrap="square" rtlCol="0">
            <a:spAutoFit/>
          </a:bodyPr>
          <a:lstStyle/>
          <a:p>
            <a:pPr marL="285750" indent="-285750" algn="just">
              <a:buFont typeface="Wingdings" panose="05000000000000000000" pitchFamily="2" charset="2"/>
              <a:buChar char="Ø"/>
            </a:pPr>
            <a:r>
              <a:rPr lang="fr-FR" sz="1400" b="1" dirty="0">
                <a:solidFill>
                  <a:srgbClr val="2F4158"/>
                </a:solidFill>
              </a:rPr>
              <a:t>Hôtel AKENA </a:t>
            </a:r>
            <a:r>
              <a:rPr lang="fr-FR" sz="1400" dirty="0">
                <a:solidFill>
                  <a:srgbClr val="2F4158"/>
                </a:solidFill>
              </a:rPr>
              <a:t>Châteaurenard (500m)</a:t>
            </a:r>
          </a:p>
          <a:p>
            <a:pPr algn="just"/>
            <a:r>
              <a:rPr lang="fr-FR" sz="1400" dirty="0">
                <a:solidFill>
                  <a:srgbClr val="2F4158"/>
                </a:solidFill>
              </a:rPr>
              <a:t>947 Av. Jean Mermoz</a:t>
            </a:r>
          </a:p>
          <a:p>
            <a:pPr algn="just"/>
            <a:endParaRPr lang="fr-FR" sz="1400" dirty="0">
              <a:solidFill>
                <a:srgbClr val="2F4158"/>
              </a:solidFill>
            </a:endParaRPr>
          </a:p>
          <a:p>
            <a:pPr marL="285750" indent="-285750" algn="just">
              <a:buFont typeface="Wingdings" panose="05000000000000000000" pitchFamily="2" charset="2"/>
              <a:buChar char="Ø"/>
            </a:pPr>
            <a:r>
              <a:rPr lang="fr-FR" sz="1400" b="1" dirty="0">
                <a:solidFill>
                  <a:srgbClr val="2F4158"/>
                </a:solidFill>
              </a:rPr>
              <a:t>Camping de la Roquette </a:t>
            </a:r>
            <a:r>
              <a:rPr lang="fr-FR" sz="1400" dirty="0">
                <a:solidFill>
                  <a:srgbClr val="2F4158"/>
                </a:solidFill>
              </a:rPr>
              <a:t>(200m)</a:t>
            </a:r>
          </a:p>
          <a:p>
            <a:pPr algn="just"/>
            <a:r>
              <a:rPr lang="fr-FR" sz="1400" dirty="0">
                <a:solidFill>
                  <a:srgbClr val="2F4158"/>
                </a:solidFill>
              </a:rPr>
              <a:t>745 Av. Jean Mermoz. Le camping dispose de mobil-homes.</a:t>
            </a:r>
          </a:p>
          <a:p>
            <a:pPr algn="just"/>
            <a:endParaRPr lang="fr-FR" sz="1400" dirty="0">
              <a:solidFill>
                <a:srgbClr val="2F4158"/>
              </a:solidFill>
            </a:endParaRPr>
          </a:p>
          <a:p>
            <a:pPr marL="285750" indent="-285750" algn="just">
              <a:buFont typeface="Wingdings" panose="05000000000000000000" pitchFamily="2" charset="2"/>
              <a:buChar char="Ø"/>
            </a:pPr>
            <a:r>
              <a:rPr lang="fr-FR" sz="1400" b="1" dirty="0">
                <a:solidFill>
                  <a:srgbClr val="2F4158"/>
                </a:solidFill>
              </a:rPr>
              <a:t>Des centaines de logements </a:t>
            </a:r>
            <a:r>
              <a:rPr lang="fr-FR" sz="1400" dirty="0">
                <a:solidFill>
                  <a:srgbClr val="2F4158"/>
                </a:solidFill>
              </a:rPr>
              <a:t>disponibles sur Airbnb, gîtes de France, </a:t>
            </a:r>
            <a:r>
              <a:rPr lang="fr-FR" sz="1400" dirty="0" err="1">
                <a:solidFill>
                  <a:srgbClr val="2F4158"/>
                </a:solidFill>
              </a:rPr>
              <a:t>Booking</a:t>
            </a:r>
            <a:r>
              <a:rPr lang="fr-FR" sz="1400" dirty="0">
                <a:solidFill>
                  <a:srgbClr val="2F4158"/>
                </a:solidFill>
              </a:rPr>
              <a:t> ou sur : </a:t>
            </a:r>
            <a:r>
              <a:rPr kumimoji="0" lang="fr-FR" altLang="fr-FR" sz="1400" b="0" i="0" u="none" strike="noStrike" cap="none" normalizeH="0" baseline="0" dirty="0">
                <a:ln>
                  <a:noFill/>
                </a:ln>
                <a:solidFill>
                  <a:schemeClr val="tx1"/>
                </a:solidFill>
                <a:effectLst/>
                <a:cs typeface="Arial" panose="020B0604020202020204" pitchFamily="34" charset="0"/>
                <a:hlinkClick r:id="rId17"/>
              </a:rPr>
              <a:t>https://www.myterredeprovence.fr/Se-loger</a:t>
            </a:r>
            <a:r>
              <a:rPr kumimoji="0" lang="fr-FR" altLang="fr-FR" sz="1400" b="0" i="0" u="none" strike="noStrike" cap="none" normalizeH="0" baseline="0" dirty="0">
                <a:ln>
                  <a:noFill/>
                </a:ln>
                <a:solidFill>
                  <a:schemeClr val="tx1"/>
                </a:solidFill>
                <a:effectLst/>
                <a:cs typeface="Arial" panose="020B0604020202020204" pitchFamily="34" charset="0"/>
              </a:rPr>
              <a:t> </a:t>
            </a:r>
          </a:p>
        </p:txBody>
      </p:sp>
      <p:sp>
        <p:nvSpPr>
          <p:cNvPr id="2" name="ZoneTexte 1">
            <a:extLst>
              <a:ext uri="{FF2B5EF4-FFF2-40B4-BE49-F238E27FC236}">
                <a16:creationId xmlns:a16="http://schemas.microsoft.com/office/drawing/2014/main" id="{93D301FE-DFDA-2674-9334-40F9BBFAF3FB}"/>
              </a:ext>
            </a:extLst>
          </p:cNvPr>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sp>
        <p:nvSpPr>
          <p:cNvPr id="5" name="Rectangle 4">
            <a:extLst>
              <a:ext uri="{FF2B5EF4-FFF2-40B4-BE49-F238E27FC236}">
                <a16:creationId xmlns:a16="http://schemas.microsoft.com/office/drawing/2014/main" id="{72386E45-9384-B274-2DBF-E565D3FF5796}"/>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texte 68">
            <a:extLst>
              <a:ext uri="{FF2B5EF4-FFF2-40B4-BE49-F238E27FC236}">
                <a16:creationId xmlns:a16="http://schemas.microsoft.com/office/drawing/2014/main" id="{0F5FF204-2B08-A27C-3846-EBDAE26B9E6D}"/>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7" name="Espace réservé du texte 4">
            <a:extLst>
              <a:ext uri="{FF2B5EF4-FFF2-40B4-BE49-F238E27FC236}">
                <a16:creationId xmlns:a16="http://schemas.microsoft.com/office/drawing/2014/main" id="{7D8BF764-3D07-7BD7-6B7B-12D8C11CB466}"/>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spTree>
    <p:extLst>
      <p:ext uri="{BB962C8B-B14F-4D97-AF65-F5344CB8AC3E}">
        <p14:creationId xmlns:p14="http://schemas.microsoft.com/office/powerpoint/2010/main" val="251057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313" y="956596"/>
            <a:ext cx="6624736" cy="10649069"/>
          </a:xfrm>
          <a:prstGeom prst="rect">
            <a:avLst/>
          </a:prstGeom>
          <a:noFill/>
        </p:spPr>
        <p:txBody>
          <a:bodyPr wrap="square" rtlCol="0">
            <a:spAutoFit/>
          </a:bodyPr>
          <a:lstStyle/>
          <a:p>
            <a:r>
              <a:rPr lang="fr-FR" sz="1400" dirty="0"/>
              <a:t>Le règlement suivant développe les grandes lignes de la  rencontre et sera affiné en fonction des inscriptions définitives.</a:t>
            </a:r>
          </a:p>
          <a:p>
            <a:pPr algn="ctr"/>
            <a:r>
              <a:rPr lang="fr-FR" sz="1400" b="1" dirty="0">
                <a:solidFill>
                  <a:srgbClr val="2F4158"/>
                </a:solidFill>
              </a:rPr>
              <a:t>Notre but sera de faire jouer un certain nombre de matchs à chaque joueur.</a:t>
            </a:r>
          </a:p>
          <a:p>
            <a:pPr algn="ctr"/>
            <a:r>
              <a:rPr lang="fr-FR" sz="1400" b="1" dirty="0">
                <a:solidFill>
                  <a:srgbClr val="2F4158"/>
                </a:solidFill>
              </a:rPr>
              <a:t>Nous ouvrons les inscriptions dans la limite de 128 joueurs.</a:t>
            </a:r>
          </a:p>
          <a:p>
            <a:endParaRPr lang="fr-FR" sz="1400" dirty="0"/>
          </a:p>
          <a:p>
            <a:r>
              <a:rPr lang="fr-FR" sz="1400" dirty="0"/>
              <a:t>Les joueurs et  joueuses pouvant s’inscrire doivent justifier </a:t>
            </a:r>
            <a:r>
              <a:rPr lang="fr-FR" sz="1400" b="1" dirty="0">
                <a:solidFill>
                  <a:srgbClr val="2F4158"/>
                </a:solidFill>
              </a:rPr>
              <a:t>d’une licence FSGT </a:t>
            </a:r>
            <a:r>
              <a:rPr lang="fr-FR" sz="1400" dirty="0"/>
              <a:t>annuelle en cours de validité. Les droits d’inscriptions sont de 8 € pour le week-end.</a:t>
            </a:r>
          </a:p>
          <a:p>
            <a:endParaRPr lang="fr-FR" sz="1400" dirty="0"/>
          </a:p>
          <a:p>
            <a:pPr algn="just"/>
            <a:r>
              <a:rPr lang="fr-FR" sz="1400" dirty="0"/>
              <a:t>Le </a:t>
            </a:r>
            <a:r>
              <a:rPr lang="fr-FR" sz="1400" b="1" u="sng" dirty="0">
                <a:solidFill>
                  <a:srgbClr val="2F4158"/>
                </a:solidFill>
              </a:rPr>
              <a:t>samedi</a:t>
            </a:r>
            <a:r>
              <a:rPr lang="fr-FR" sz="1400" dirty="0"/>
              <a:t> au choix en simple ou en double : </a:t>
            </a:r>
          </a:p>
          <a:p>
            <a:pPr marL="285750" indent="-285750" algn="just">
              <a:buFont typeface="Wingdings" panose="05000000000000000000" pitchFamily="2" charset="2"/>
              <a:buChar char="Ø"/>
            </a:pPr>
            <a:r>
              <a:rPr lang="fr-FR" sz="1400" dirty="0"/>
              <a:t>Pour les simples, nous prévoyons un limite à 32 joueurs (16 hommes,16 femmes).</a:t>
            </a:r>
          </a:p>
          <a:p>
            <a:pPr marL="285750" indent="-285750" algn="just">
              <a:buFont typeface="Wingdings" panose="05000000000000000000" pitchFamily="2" charset="2"/>
              <a:buChar char="Ø"/>
            </a:pPr>
            <a:r>
              <a:rPr lang="fr-FR" sz="1400" dirty="0"/>
              <a:t>Pour les doubles, il y aura deux catégories « double hommes » ou « doubles mixtes ».  Le nombre maximum de paires est limité à 48 (soit 96 joueurs). Si vous souhaitez participer en double mais que vous n’avez pas de partenaire indiquez-le lors de l’inscription. En fonction du nombre de personnes sans partenaire, nous pourrons former des doubles.</a:t>
            </a:r>
          </a:p>
          <a:p>
            <a:pPr marL="285750" indent="-285750" algn="just">
              <a:buFont typeface="Wingdings" panose="05000000000000000000" pitchFamily="2" charset="2"/>
              <a:buChar char="Ø"/>
            </a:pPr>
            <a:endParaRPr lang="fr-FR" sz="1400" dirty="0"/>
          </a:p>
          <a:p>
            <a:pPr algn="just"/>
            <a:r>
              <a:rPr lang="fr-FR" sz="1400" dirty="0"/>
              <a:t>Le </a:t>
            </a:r>
            <a:r>
              <a:rPr lang="fr-FR" sz="1400" b="1" u="sng" dirty="0">
                <a:solidFill>
                  <a:srgbClr val="2F4158"/>
                </a:solidFill>
              </a:rPr>
              <a:t>dimanche</a:t>
            </a:r>
            <a:r>
              <a:rPr lang="fr-FR" sz="1400" dirty="0"/>
              <a:t>, les équipes se feront en fonction du niveau des </a:t>
            </a:r>
            <a:r>
              <a:rPr lang="fr-FR" sz="1400" dirty="0" err="1"/>
              <a:t>joueurs.euses</a:t>
            </a:r>
            <a:r>
              <a:rPr lang="fr-FR" sz="1400" dirty="0"/>
              <a:t>. Comme cette année le simple n’est pas obligatoire la veille, nous demandons aux capitaines des équipes/clubs d’évaluer leurs joueurs dans la feuille d’inscription (de 1 très débutant à 10 très bon joueur) afin de donner une indication pour former les équipes du dimanche. Chaque équipe sera composée de 4 joueurs de clubs différents.</a:t>
            </a:r>
          </a:p>
          <a:p>
            <a:pPr algn="just"/>
            <a:endParaRPr lang="fr-FR" sz="1400" dirty="0"/>
          </a:p>
          <a:p>
            <a:pPr algn="just"/>
            <a:r>
              <a:rPr lang="fr-FR" sz="1400" dirty="0"/>
              <a:t>Tous les joueurs seront regroupés en poules.</a:t>
            </a:r>
          </a:p>
          <a:p>
            <a:pPr algn="just"/>
            <a:r>
              <a:rPr lang="fr-FR" sz="1400" dirty="0"/>
              <a:t>Les poules donneront accès à un tableau final et à des tableaux de consolante.</a:t>
            </a:r>
          </a:p>
          <a:p>
            <a:pPr algn="just"/>
            <a:endParaRPr lang="fr-FR" sz="1400" dirty="0"/>
          </a:p>
          <a:p>
            <a:pPr algn="just"/>
            <a:r>
              <a:rPr lang="fr-FR" sz="1400" dirty="0"/>
              <a:t>Les matchs se joueront au temps : 10 mn</a:t>
            </a:r>
          </a:p>
          <a:p>
            <a:pPr algn="just"/>
            <a:r>
              <a:rPr lang="fr-FR" sz="1400" b="1" dirty="0">
                <a:solidFill>
                  <a:srgbClr val="2F4158"/>
                </a:solidFill>
              </a:rPr>
              <a:t>Sauf les finales de simple et double du samedi qui se joueront en 2 sets gagnants de 21 points.</a:t>
            </a:r>
          </a:p>
          <a:p>
            <a:pPr algn="just"/>
            <a:endParaRPr lang="fr-FR" sz="1400" b="1" dirty="0">
              <a:solidFill>
                <a:srgbClr val="2F4158"/>
              </a:solidFill>
            </a:endParaRPr>
          </a:p>
          <a:p>
            <a:pPr algn="just"/>
            <a:r>
              <a:rPr lang="fr-FR" sz="1400" dirty="0"/>
              <a:t>Un coup de sifflet marquera le début du match et un autre marquera la fin du match.</a:t>
            </a:r>
          </a:p>
          <a:p>
            <a:pPr algn="just"/>
            <a:r>
              <a:rPr lang="fr-FR" sz="1400" dirty="0"/>
              <a:t>Lorsque le coup de sifflet final retentit, le point en jeu doit se finir et comptera dans le score final. En cas d’égalité au coup de sifflet final, un point doit être joué pour départager les deux joueurs/équipes, PAS DE MATCH NUL !!!!! </a:t>
            </a:r>
          </a:p>
          <a:p>
            <a:pPr algn="just"/>
            <a:endParaRPr lang="fr-FR" sz="1400" dirty="0"/>
          </a:p>
          <a:p>
            <a:pPr algn="just"/>
            <a:r>
              <a:rPr lang="fr-FR" sz="1400" dirty="0"/>
              <a:t>Les matchs se joueront avec des </a:t>
            </a:r>
            <a:r>
              <a:rPr lang="fr-FR" sz="1400" b="1" dirty="0">
                <a:solidFill>
                  <a:srgbClr val="2F4158"/>
                </a:solidFill>
              </a:rPr>
              <a:t>volants plastiques </a:t>
            </a:r>
            <a:r>
              <a:rPr lang="fr-FR" sz="1400" b="1" dirty="0" err="1">
                <a:solidFill>
                  <a:srgbClr val="2F4158"/>
                </a:solidFill>
              </a:rPr>
              <a:t>Mavis</a:t>
            </a:r>
            <a:r>
              <a:rPr lang="fr-FR" sz="1400" b="1" dirty="0">
                <a:solidFill>
                  <a:srgbClr val="2F4158"/>
                </a:solidFill>
              </a:rPr>
              <a:t> 600 </a:t>
            </a:r>
            <a:r>
              <a:rPr lang="fr-FR" sz="1400" dirty="0"/>
              <a:t>fournis par l’organisation.</a:t>
            </a:r>
          </a:p>
          <a:p>
            <a:pPr algn="just"/>
            <a:r>
              <a:rPr lang="fr-FR" sz="1400" b="1" dirty="0">
                <a:solidFill>
                  <a:srgbClr val="2F4158"/>
                </a:solidFill>
              </a:rPr>
              <a:t>Tous les matchs seront auto-arbitrés</a:t>
            </a:r>
            <a:r>
              <a:rPr lang="fr-FR" sz="1400" dirty="0"/>
              <a:t>, en cas de réclamation, l’organisation prendra une mesure appropriée.</a:t>
            </a:r>
          </a:p>
          <a:p>
            <a:pPr algn="just"/>
            <a:endParaRPr lang="fr-FR" sz="1400" dirty="0"/>
          </a:p>
          <a:p>
            <a:pPr algn="just"/>
            <a:r>
              <a:rPr lang="fr-FR" sz="1400" dirty="0"/>
              <a:t>Les joueurs seront appelés 5 mn avant chaque match et devront se rendre dans une zone réservée ou un organisateur leur confirmera leur adversaire et le terrain.</a:t>
            </a:r>
          </a:p>
          <a:p>
            <a:pPr algn="just"/>
            <a:r>
              <a:rPr lang="fr-FR" sz="1400" dirty="0"/>
              <a:t>Dès la fin du match, les joueurs se rendent dans la même zone afin de donner les scores à l’organisateur. Les scores seront saisis en temps réel et retransmis sur écran</a:t>
            </a:r>
          </a:p>
          <a:p>
            <a:pPr algn="just"/>
            <a:r>
              <a:rPr lang="fr-FR" sz="1400" dirty="0"/>
              <a:t>Le classement de la poule se fera sur :</a:t>
            </a:r>
          </a:p>
          <a:p>
            <a:pPr algn="just"/>
            <a:r>
              <a:rPr lang="fr-FR" sz="1400" dirty="0"/>
              <a:t>1 : les matchs gagnés, </a:t>
            </a:r>
          </a:p>
          <a:p>
            <a:pPr algn="just"/>
            <a:r>
              <a:rPr lang="fr-FR" sz="1400" dirty="0"/>
              <a:t>2 : en cas d’égalité entre 2 joueurs (équipes), le joueur qui a battu l’autre le précèdera dans le classement,</a:t>
            </a:r>
          </a:p>
          <a:p>
            <a:pPr algn="just"/>
            <a:r>
              <a:rPr lang="fr-FR" sz="1400" dirty="0"/>
              <a:t>3 : en cas d’égalité entre plus de 2 joueurs/équipes,</a:t>
            </a:r>
            <a:r>
              <a:rPr lang="fr-FR" sz="1400" dirty="0">
                <a:solidFill>
                  <a:srgbClr val="FF0000"/>
                </a:solidFill>
              </a:rPr>
              <a:t> </a:t>
            </a:r>
            <a:r>
              <a:rPr lang="fr-FR" sz="1400" dirty="0"/>
              <a:t>si la confrontation directe ne peut les départager, c’est la différence entre les points marqués et encaissés sur la totalité des matchs de la poule, qui déterminera le classement.</a:t>
            </a:r>
          </a:p>
        </p:txBody>
      </p:sp>
      <p:sp>
        <p:nvSpPr>
          <p:cNvPr id="6" name="Espace réservé du numéro de diapositive 2"/>
          <p:cNvSpPr>
            <a:spLocks noGrp="1"/>
          </p:cNvSpPr>
          <p:nvPr>
            <p:ph type="sldNum" sz="quarter" idx="12"/>
          </p:nvPr>
        </p:nvSpPr>
        <p:spPr>
          <a:xfrm>
            <a:off x="4914900" y="9999135"/>
            <a:ext cx="1600200" cy="486833"/>
          </a:xfrm>
        </p:spPr>
        <p:txBody>
          <a:bodyPr/>
          <a:lstStyle/>
          <a:p>
            <a:fld id="{F5956684-9088-4EF7-A04D-70ECFEE2CF81}" type="slidenum">
              <a:rPr lang="fr-FR" smtClean="0"/>
              <a:pPr/>
              <a:t>7</a:t>
            </a:fld>
            <a:endParaRPr lang="fr-FR"/>
          </a:p>
        </p:txBody>
      </p:sp>
      <p:pic>
        <p:nvPicPr>
          <p:cNvPr id="17" name="Graphisme 13">
            <a:extLst>
              <a:ext uri="{FF2B5EF4-FFF2-40B4-BE49-F238E27FC236}">
                <a16:creationId xmlns:a16="http://schemas.microsoft.com/office/drawing/2014/main" id="{219F4478-DCBF-43FF-C71A-877AD1786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599" y="920085"/>
            <a:ext cx="5087401" cy="57160"/>
          </a:xfrm>
          <a:prstGeom prst="rect">
            <a:avLst/>
          </a:prstGeom>
        </p:spPr>
      </p:pic>
      <p:sp>
        <p:nvSpPr>
          <p:cNvPr id="18" name="Titre 56">
            <a:extLst>
              <a:ext uri="{FF2B5EF4-FFF2-40B4-BE49-F238E27FC236}">
                <a16:creationId xmlns:a16="http://schemas.microsoft.com/office/drawing/2014/main" id="{052FF812-A1BF-D0BB-01CC-F9C645F6EF70}"/>
              </a:ext>
            </a:extLst>
          </p:cNvPr>
          <p:cNvSpPr txBox="1">
            <a:spLocks/>
          </p:cNvSpPr>
          <p:nvPr/>
        </p:nvSpPr>
        <p:spPr>
          <a:xfrm>
            <a:off x="260649" y="166585"/>
            <a:ext cx="625445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règlement</a:t>
            </a:r>
          </a:p>
        </p:txBody>
      </p:sp>
      <p:sp>
        <p:nvSpPr>
          <p:cNvPr id="2" name="ZoneTexte 1">
            <a:extLst>
              <a:ext uri="{FF2B5EF4-FFF2-40B4-BE49-F238E27FC236}">
                <a16:creationId xmlns:a16="http://schemas.microsoft.com/office/drawing/2014/main" id="{F8438AFF-DB79-6CF6-605B-3C38BBA4567D}"/>
              </a:ext>
            </a:extLst>
          </p:cNvPr>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sp>
        <p:nvSpPr>
          <p:cNvPr id="3" name="Rectangle 2">
            <a:extLst>
              <a:ext uri="{FF2B5EF4-FFF2-40B4-BE49-F238E27FC236}">
                <a16:creationId xmlns:a16="http://schemas.microsoft.com/office/drawing/2014/main" id="{C96E7C22-8FA4-EAE8-91B0-F83397A9C40D}"/>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Espace réservé du texte 68">
            <a:extLst>
              <a:ext uri="{FF2B5EF4-FFF2-40B4-BE49-F238E27FC236}">
                <a16:creationId xmlns:a16="http://schemas.microsoft.com/office/drawing/2014/main" id="{537D5AFE-85D0-F4DE-C677-73F6DEF2AE82}"/>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19" name="Espace réservé du texte 4">
            <a:extLst>
              <a:ext uri="{FF2B5EF4-FFF2-40B4-BE49-F238E27FC236}">
                <a16:creationId xmlns:a16="http://schemas.microsoft.com/office/drawing/2014/main" id="{B7495DAF-759A-5976-198F-0C4BD3EB49FA}"/>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spTree>
    <p:extLst>
      <p:ext uri="{BB962C8B-B14F-4D97-AF65-F5344CB8AC3E}">
        <p14:creationId xmlns:p14="http://schemas.microsoft.com/office/powerpoint/2010/main" val="261141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19522" y="2014663"/>
            <a:ext cx="6336704" cy="954107"/>
          </a:xfrm>
          <a:prstGeom prst="rect">
            <a:avLst/>
          </a:prstGeom>
          <a:noFill/>
        </p:spPr>
        <p:txBody>
          <a:bodyPr wrap="square" rtlCol="0">
            <a:spAutoFit/>
          </a:bodyPr>
          <a:lstStyle/>
          <a:p>
            <a:pPr algn="just"/>
            <a:r>
              <a:rPr lang="fr-FR" sz="1400" dirty="0"/>
              <a:t>Un dossier d’inscription est joint à ce document. Merci de bien tout remplir pour nous faciliter l’organisation. Pour éviter un éventuel oubli de joueurs inscrits, nous renverrons un mail dans les 3 jours suivant la réception des dossiers. Sans retour de notre part, merci de reprendre contact avec nous.</a:t>
            </a:r>
            <a:endParaRPr lang="fr-FR" sz="1400" b="1" u="sng" dirty="0">
              <a:solidFill>
                <a:srgbClr val="0070C0"/>
              </a:solidFill>
            </a:endParaRPr>
          </a:p>
        </p:txBody>
      </p:sp>
      <p:pic>
        <p:nvPicPr>
          <p:cNvPr id="25" name="Graphisme 13">
            <a:extLst>
              <a:ext uri="{FF2B5EF4-FFF2-40B4-BE49-F238E27FC236}">
                <a16:creationId xmlns:a16="http://schemas.microsoft.com/office/drawing/2014/main" id="{7BC9D7A6-C978-9529-2F68-F3D481B369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599" y="1025695"/>
            <a:ext cx="5087401" cy="57160"/>
          </a:xfrm>
          <a:prstGeom prst="rect">
            <a:avLst/>
          </a:prstGeom>
        </p:spPr>
      </p:pic>
      <p:sp>
        <p:nvSpPr>
          <p:cNvPr id="26" name="Titre 56">
            <a:extLst>
              <a:ext uri="{FF2B5EF4-FFF2-40B4-BE49-F238E27FC236}">
                <a16:creationId xmlns:a16="http://schemas.microsoft.com/office/drawing/2014/main" id="{D1B3B1CD-709B-27B0-EE31-608AD8B96715}"/>
              </a:ext>
            </a:extLst>
          </p:cNvPr>
          <p:cNvSpPr txBox="1">
            <a:spLocks/>
          </p:cNvSpPr>
          <p:nvPr/>
        </p:nvSpPr>
        <p:spPr>
          <a:xfrm>
            <a:off x="260649" y="324786"/>
            <a:ext cx="625445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Inscriptions</a:t>
            </a:r>
          </a:p>
        </p:txBody>
      </p:sp>
      <p:sp>
        <p:nvSpPr>
          <p:cNvPr id="4" name="Titre 56">
            <a:extLst>
              <a:ext uri="{FF2B5EF4-FFF2-40B4-BE49-F238E27FC236}">
                <a16:creationId xmlns:a16="http://schemas.microsoft.com/office/drawing/2014/main" id="{50676C85-35B8-CFE6-1674-8FBB1C635DAA}"/>
              </a:ext>
            </a:extLst>
          </p:cNvPr>
          <p:cNvSpPr txBox="1">
            <a:spLocks/>
          </p:cNvSpPr>
          <p:nvPr/>
        </p:nvSpPr>
        <p:spPr>
          <a:xfrm>
            <a:off x="364456" y="1099956"/>
            <a:ext cx="625445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lang="fr-FR" sz="2800" cap="none" dirty="0">
                <a:solidFill>
                  <a:srgbClr val="2F4158"/>
                </a:solidFill>
                <a:latin typeface="Franklin Gothic Book"/>
              </a:rPr>
              <a:t>N</a:t>
            </a:r>
            <a:r>
              <a:rPr kumimoji="0" lang="fr-FR" sz="2800" b="1" i="0" u="none" strike="noStrike" kern="1200" cap="none" spc="0" normalizeH="0" baseline="0" noProof="0" dirty="0" err="1">
                <a:ln>
                  <a:noFill/>
                </a:ln>
                <a:solidFill>
                  <a:srgbClr val="2F4158"/>
                </a:solidFill>
                <a:effectLst/>
                <a:uLnTx/>
                <a:uFillTx/>
                <a:latin typeface="Franklin Gothic Book"/>
                <a:ea typeface="+mj-ea"/>
                <a:cs typeface="+mj-cs"/>
              </a:rPr>
              <a:t>ous</a:t>
            </a:r>
            <a:r>
              <a:rPr lang="fr-FR" sz="2800" cap="none" dirty="0">
                <a:solidFill>
                  <a:srgbClr val="2F4158"/>
                </a:solidFill>
                <a:latin typeface="Franklin Gothic Book"/>
              </a:rPr>
              <a:t> accepterons jusqu’</a:t>
            </a:r>
            <a:r>
              <a:rPr kumimoji="0" lang="fr-FR" sz="2800" b="1" i="0" u="none" strike="noStrike" kern="1200" cap="none" spc="0" normalizeH="0" baseline="0" noProof="0" dirty="0">
                <a:ln>
                  <a:noFill/>
                </a:ln>
                <a:solidFill>
                  <a:srgbClr val="2F4158"/>
                </a:solidFill>
                <a:effectLst/>
                <a:uLnTx/>
                <a:uFillTx/>
                <a:latin typeface="Franklin Gothic Book"/>
                <a:ea typeface="+mj-ea"/>
                <a:cs typeface="+mj-cs"/>
              </a:rPr>
              <a:t>à 128 joueurs</a:t>
            </a:r>
          </a:p>
        </p:txBody>
      </p:sp>
      <p:sp>
        <p:nvSpPr>
          <p:cNvPr id="5" name="ZoneTexte 4">
            <a:extLst>
              <a:ext uri="{FF2B5EF4-FFF2-40B4-BE49-F238E27FC236}">
                <a16:creationId xmlns:a16="http://schemas.microsoft.com/office/drawing/2014/main" id="{28002F81-E74C-E241-A61E-E7FA692CBBCB}"/>
              </a:ext>
            </a:extLst>
          </p:cNvPr>
          <p:cNvSpPr txBox="1"/>
          <p:nvPr/>
        </p:nvSpPr>
        <p:spPr>
          <a:xfrm>
            <a:off x="349947" y="4042737"/>
            <a:ext cx="6336704" cy="7509748"/>
          </a:xfrm>
          <a:prstGeom prst="rect">
            <a:avLst/>
          </a:prstGeom>
          <a:noFill/>
        </p:spPr>
        <p:txBody>
          <a:bodyPr wrap="square" rtlCol="0">
            <a:spAutoFit/>
          </a:bodyPr>
          <a:lstStyle/>
          <a:p>
            <a:r>
              <a:rPr lang="fr-FR" sz="1400" dirty="0"/>
              <a:t> </a:t>
            </a:r>
          </a:p>
          <a:p>
            <a:r>
              <a:rPr lang="fr-FR" sz="1600" b="1" u="sng" dirty="0">
                <a:solidFill>
                  <a:srgbClr val="2F4158"/>
                </a:solidFill>
              </a:rPr>
              <a:t>Samedi 10 Juin : tournoi en simple ou en double</a:t>
            </a:r>
          </a:p>
          <a:p>
            <a:r>
              <a:rPr lang="fr-FR" sz="1400" dirty="0"/>
              <a:t>7h30 à 8h30 : petit déjeuner (sur réservation 4€) dans la salle Abel </a:t>
            </a:r>
            <a:r>
              <a:rPr lang="fr-FR" sz="1400" dirty="0" err="1"/>
              <a:t>Lorente</a:t>
            </a:r>
            <a:endParaRPr lang="fr-FR" sz="1400" dirty="0"/>
          </a:p>
          <a:p>
            <a:r>
              <a:rPr lang="fr-FR" sz="1400" dirty="0"/>
              <a:t>7h30 à 8h30 : accueil, remise des badges, café et mise en tenue</a:t>
            </a:r>
          </a:p>
          <a:p>
            <a:pPr lvl="0"/>
            <a:r>
              <a:rPr lang="fr-FR" sz="1400" dirty="0"/>
              <a:t>9h00 : briefing dans la salle Abel </a:t>
            </a:r>
            <a:r>
              <a:rPr lang="fr-FR" sz="1400" dirty="0" err="1"/>
              <a:t>Lorente</a:t>
            </a:r>
            <a:r>
              <a:rPr lang="fr-FR" sz="1400" dirty="0"/>
              <a:t> (20mn)</a:t>
            </a:r>
          </a:p>
          <a:p>
            <a:pPr lvl="0"/>
            <a:endParaRPr lang="fr-FR" sz="1400" dirty="0"/>
          </a:p>
          <a:p>
            <a:pPr lvl="0"/>
            <a:r>
              <a:rPr lang="fr-FR" sz="1400" b="1" u="sng" dirty="0"/>
              <a:t>Tournoi simple</a:t>
            </a:r>
            <a:r>
              <a:rPr lang="fr-FR" sz="1400" b="1" dirty="0"/>
              <a:t> 						</a:t>
            </a:r>
            <a:r>
              <a:rPr lang="fr-FR" sz="1400" b="1" u="sng" dirty="0"/>
              <a:t>Tournoi double</a:t>
            </a:r>
          </a:p>
          <a:p>
            <a:pPr lvl="0"/>
            <a:r>
              <a:rPr lang="fr-FR" sz="1400" dirty="0"/>
              <a:t>9h30 : début des matchs</a:t>
            </a:r>
          </a:p>
          <a:p>
            <a:pPr lvl="0"/>
            <a:r>
              <a:rPr lang="fr-FR" sz="1400" dirty="0"/>
              <a:t>12h30 : fin des matchs</a:t>
            </a:r>
          </a:p>
          <a:p>
            <a:pPr lvl="0"/>
            <a:endParaRPr lang="fr-FR" sz="1400" dirty="0"/>
          </a:p>
          <a:p>
            <a:pPr lvl="0" algn="ctr"/>
            <a:r>
              <a:rPr lang="fr-FR" sz="1400" dirty="0"/>
              <a:t>Repas pris sur place (Salle Abel </a:t>
            </a:r>
            <a:r>
              <a:rPr lang="fr-FR" sz="1400" dirty="0" err="1"/>
              <a:t>Lorente</a:t>
            </a:r>
            <a:r>
              <a:rPr lang="fr-FR" sz="1400" dirty="0"/>
              <a:t>)</a:t>
            </a:r>
          </a:p>
          <a:p>
            <a:pPr lvl="0"/>
            <a:endParaRPr lang="fr-FR" sz="1400" dirty="0"/>
          </a:p>
          <a:p>
            <a:pPr lvl="0"/>
            <a:r>
              <a:rPr lang="fr-FR" sz="1400" dirty="0"/>
              <a:t>13h30 : reprise des matchs</a:t>
            </a:r>
          </a:p>
          <a:p>
            <a:pPr lvl="0"/>
            <a:r>
              <a:rPr lang="fr-FR" sz="1400" dirty="0"/>
              <a:t>15h10 : fin des poules</a:t>
            </a:r>
          </a:p>
          <a:p>
            <a:pPr lvl="0"/>
            <a:r>
              <a:rPr lang="fr-FR" sz="1400" dirty="0"/>
              <a:t>15h20 : début des phases finales</a:t>
            </a:r>
          </a:p>
          <a:p>
            <a:pPr lvl="0"/>
            <a:r>
              <a:rPr lang="fr-FR" sz="1400" dirty="0"/>
              <a:t>17h45 : finales</a:t>
            </a:r>
          </a:p>
          <a:p>
            <a:pPr lvl="0"/>
            <a:endParaRPr lang="fr-FR" sz="1400" dirty="0"/>
          </a:p>
          <a:p>
            <a:pPr lvl="0"/>
            <a:r>
              <a:rPr lang="fr-FR" sz="1400" dirty="0"/>
              <a:t>19h30 : annonce des résultats des simples et des doubles accompagnée d’un apéritif</a:t>
            </a:r>
          </a:p>
          <a:p>
            <a:pPr lvl="0"/>
            <a:r>
              <a:rPr lang="fr-FR" sz="1400" dirty="0"/>
              <a:t>20h30 : direction la soirée festive ( Brasserie des </a:t>
            </a:r>
            <a:r>
              <a:rPr lang="fr-FR" sz="1400" dirty="0" err="1"/>
              <a:t>Lonnes</a:t>
            </a:r>
            <a:r>
              <a:rPr lang="fr-FR" sz="1400" dirty="0"/>
              <a:t>)</a:t>
            </a:r>
          </a:p>
          <a:p>
            <a:pPr lvl="0"/>
            <a:r>
              <a:rPr lang="fr-FR" sz="1400" dirty="0"/>
              <a:t>1h00 : fin de la soirée </a:t>
            </a:r>
          </a:p>
          <a:p>
            <a:r>
              <a:rPr lang="fr-FR" sz="1400" dirty="0"/>
              <a:t> </a:t>
            </a:r>
          </a:p>
          <a:p>
            <a:r>
              <a:rPr lang="fr-FR" sz="1600" b="1" u="sng" dirty="0">
                <a:solidFill>
                  <a:srgbClr val="2F4158"/>
                </a:solidFill>
              </a:rPr>
              <a:t>Dimanche 11 Juin: tournoi en double </a:t>
            </a:r>
          </a:p>
          <a:p>
            <a:r>
              <a:rPr lang="fr-FR" sz="1600" b="1" u="sng" dirty="0">
                <a:solidFill>
                  <a:srgbClr val="2F4158"/>
                </a:solidFill>
              </a:rPr>
              <a:t>(équipes de 4 joueurs - </a:t>
            </a:r>
            <a:r>
              <a:rPr lang="fr-FR" sz="1600" b="1" u="sng" dirty="0" err="1">
                <a:solidFill>
                  <a:srgbClr val="2F4158"/>
                </a:solidFill>
              </a:rPr>
              <a:t>euses</a:t>
            </a:r>
            <a:r>
              <a:rPr lang="fr-FR" sz="1600" b="1" u="sng" dirty="0">
                <a:solidFill>
                  <a:srgbClr val="2F4158"/>
                </a:solidFill>
              </a:rPr>
              <a:t> de clubs différents</a:t>
            </a:r>
          </a:p>
          <a:p>
            <a:r>
              <a:rPr lang="fr-FR" sz="1400" dirty="0"/>
              <a:t>7h30 à 8h30 : petit déjeuner (sur réservation 4€) (salle Abel </a:t>
            </a:r>
            <a:r>
              <a:rPr lang="fr-FR" sz="1400" dirty="0" err="1"/>
              <a:t>Lorente</a:t>
            </a:r>
            <a:r>
              <a:rPr lang="fr-FR" sz="1400" dirty="0"/>
              <a:t>)</a:t>
            </a:r>
          </a:p>
          <a:p>
            <a:pPr lvl="0"/>
            <a:r>
              <a:rPr lang="fr-FR" sz="1400" dirty="0"/>
              <a:t>8h30 : briefing rapide</a:t>
            </a:r>
          </a:p>
          <a:p>
            <a:pPr lvl="0"/>
            <a:r>
              <a:rPr lang="fr-FR" sz="1400" dirty="0"/>
              <a:t>9h00 : début des matchs</a:t>
            </a:r>
          </a:p>
          <a:p>
            <a:pPr lvl="0"/>
            <a:r>
              <a:rPr lang="fr-FR" sz="1400" dirty="0"/>
              <a:t>12h30 : fin des matchs de poules</a:t>
            </a:r>
          </a:p>
          <a:p>
            <a:pPr lvl="0"/>
            <a:endParaRPr lang="fr-FR" sz="1400" dirty="0"/>
          </a:p>
          <a:p>
            <a:pPr lvl="0"/>
            <a:r>
              <a:rPr lang="fr-FR" sz="1400" dirty="0"/>
              <a:t>Repas pris sur place (salle Abel </a:t>
            </a:r>
            <a:r>
              <a:rPr lang="fr-FR" sz="1400" dirty="0" err="1"/>
              <a:t>Lorente</a:t>
            </a:r>
            <a:r>
              <a:rPr lang="fr-FR" sz="1400" dirty="0"/>
              <a:t>)</a:t>
            </a:r>
          </a:p>
          <a:p>
            <a:pPr lvl="0"/>
            <a:endParaRPr lang="fr-FR" sz="1400" dirty="0"/>
          </a:p>
          <a:p>
            <a:pPr lvl="0"/>
            <a:r>
              <a:rPr lang="fr-FR" sz="1400" dirty="0"/>
              <a:t>13h30 : reprise des matchs – début des phases finales</a:t>
            </a:r>
          </a:p>
          <a:p>
            <a:pPr lvl="0"/>
            <a:r>
              <a:rPr lang="fr-FR" sz="1400" dirty="0"/>
              <a:t>16h00 : fin des phases finales</a:t>
            </a:r>
          </a:p>
          <a:p>
            <a:r>
              <a:rPr lang="fr-FR" sz="1400" dirty="0"/>
              <a:t>17h30 : annonce des résultats, discours de clôture </a:t>
            </a:r>
          </a:p>
          <a:p>
            <a:r>
              <a:rPr lang="fr-FR" sz="1400" dirty="0"/>
              <a:t>18h00 : pot de départ</a:t>
            </a:r>
          </a:p>
        </p:txBody>
      </p:sp>
      <p:pic>
        <p:nvPicPr>
          <p:cNvPr id="8" name="Image 7">
            <a:extLst>
              <a:ext uri="{FF2B5EF4-FFF2-40B4-BE49-F238E27FC236}">
                <a16:creationId xmlns:a16="http://schemas.microsoft.com/office/drawing/2014/main" id="{5D4934CF-629D-47EF-CCD5-546D813C08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893" b="94475" l="5602" r="98133">
                        <a14:foregroundMark x1="14315" y1="6998" x2="14315" y2="6998"/>
                        <a14:foregroundMark x1="14315" y1="6998" x2="14315" y2="6998"/>
                        <a14:foregroundMark x1="5809" y1="13444" x2="5809" y2="13444"/>
                        <a14:foregroundMark x1="92739" y1="19337" x2="92739" y2="19337"/>
                        <a14:foregroundMark x1="92739" y1="14180" x2="92739" y2="14180"/>
                        <a14:foregroundMark x1="52905" y1="46041" x2="52905" y2="46041"/>
                        <a14:foregroundMark x1="52282" y1="60037" x2="52282" y2="60037"/>
                        <a14:foregroundMark x1="51660" y1="81952" x2="51660" y2="81952"/>
                        <a14:foregroundMark x1="48963" y1="84899" x2="48963" y2="84899"/>
                        <a14:foregroundMark x1="40871" y1="84899" x2="40871" y2="84899"/>
                        <a14:foregroundMark x1="45643" y1="87845" x2="45643" y2="87845"/>
                        <a14:foregroundMark x1="45643" y1="87845" x2="45643" y2="87845"/>
                        <a14:foregroundMark x1="54149" y1="87845" x2="54149" y2="87845"/>
                        <a14:foregroundMark x1="54149" y1="87845" x2="54149" y2="87845"/>
                        <a14:foregroundMark x1="52905" y1="94843" x2="52905" y2="94843"/>
                        <a14:foregroundMark x1="52905" y1="94843" x2="52905" y2="94843"/>
                        <a14:foregroundMark x1="98133" y1="16390" x2="98133" y2="16390"/>
                        <a14:foregroundMark x1="85477" y1="5893" x2="85477" y2="5893"/>
                      </a14:backgroundRemoval>
                    </a14:imgEffect>
                  </a14:imgLayer>
                </a14:imgProps>
              </a:ext>
            </a:extLst>
          </a:blip>
          <a:stretch>
            <a:fillRect/>
          </a:stretch>
        </p:blipFill>
        <p:spPr>
          <a:xfrm>
            <a:off x="4841243" y="9479311"/>
            <a:ext cx="1912012" cy="2153989"/>
          </a:xfrm>
          <a:prstGeom prst="rect">
            <a:avLst/>
          </a:prstGeom>
        </p:spPr>
      </p:pic>
      <p:pic>
        <p:nvPicPr>
          <p:cNvPr id="27" name="Graphisme 13">
            <a:extLst>
              <a:ext uri="{FF2B5EF4-FFF2-40B4-BE49-F238E27FC236}">
                <a16:creationId xmlns:a16="http://schemas.microsoft.com/office/drawing/2014/main" id="{7DD774C0-952E-9D95-5C88-8A3DB04E0B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9649" y="3902245"/>
            <a:ext cx="5087401" cy="57160"/>
          </a:xfrm>
          <a:prstGeom prst="rect">
            <a:avLst/>
          </a:prstGeom>
        </p:spPr>
      </p:pic>
      <p:sp>
        <p:nvSpPr>
          <p:cNvPr id="28" name="Titre 56">
            <a:extLst>
              <a:ext uri="{FF2B5EF4-FFF2-40B4-BE49-F238E27FC236}">
                <a16:creationId xmlns:a16="http://schemas.microsoft.com/office/drawing/2014/main" id="{2295FCEE-3B68-D641-38B4-92B9997B1992}"/>
              </a:ext>
            </a:extLst>
          </p:cNvPr>
          <p:cNvSpPr txBox="1">
            <a:spLocks/>
          </p:cNvSpPr>
          <p:nvPr/>
        </p:nvSpPr>
        <p:spPr>
          <a:xfrm>
            <a:off x="413049" y="3220386"/>
            <a:ext cx="625445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programme</a:t>
            </a:r>
          </a:p>
        </p:txBody>
      </p:sp>
      <p:sp>
        <p:nvSpPr>
          <p:cNvPr id="2" name="ZoneTexte 1">
            <a:extLst>
              <a:ext uri="{FF2B5EF4-FFF2-40B4-BE49-F238E27FC236}">
                <a16:creationId xmlns:a16="http://schemas.microsoft.com/office/drawing/2014/main" id="{F3ADCE1B-1D50-10F4-2B25-2E3EFA72F7FE}"/>
              </a:ext>
            </a:extLst>
          </p:cNvPr>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sp>
        <p:nvSpPr>
          <p:cNvPr id="3" name="Rectangle 2">
            <a:extLst>
              <a:ext uri="{FF2B5EF4-FFF2-40B4-BE49-F238E27FC236}">
                <a16:creationId xmlns:a16="http://schemas.microsoft.com/office/drawing/2014/main" id="{807EC41A-AB6A-029B-7EF9-2ED34C76DE5B}"/>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texte 68">
            <a:extLst>
              <a:ext uri="{FF2B5EF4-FFF2-40B4-BE49-F238E27FC236}">
                <a16:creationId xmlns:a16="http://schemas.microsoft.com/office/drawing/2014/main" id="{CDAF2790-3BC9-FFEA-4973-CBDB9D0E2D69}"/>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10" name="Espace réservé du texte 4">
            <a:extLst>
              <a:ext uri="{FF2B5EF4-FFF2-40B4-BE49-F238E27FC236}">
                <a16:creationId xmlns:a16="http://schemas.microsoft.com/office/drawing/2014/main" id="{346A1356-D8AC-6B6A-627F-AE24E99B5697}"/>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sp>
        <p:nvSpPr>
          <p:cNvPr id="12" name="ZoneTexte 11">
            <a:extLst>
              <a:ext uri="{FF2B5EF4-FFF2-40B4-BE49-F238E27FC236}">
                <a16:creationId xmlns:a16="http://schemas.microsoft.com/office/drawing/2014/main" id="{7AAE1057-D395-2572-BFEB-B4420FCFA0C9}"/>
              </a:ext>
            </a:extLst>
          </p:cNvPr>
          <p:cNvSpPr txBox="1"/>
          <p:nvPr/>
        </p:nvSpPr>
        <p:spPr>
          <a:xfrm>
            <a:off x="3544953" y="6638608"/>
            <a:ext cx="3438523" cy="523220"/>
          </a:xfrm>
          <a:prstGeom prst="rect">
            <a:avLst/>
          </a:prstGeom>
          <a:noFill/>
        </p:spPr>
        <p:txBody>
          <a:bodyPr wrap="square">
            <a:spAutoFit/>
          </a:bodyPr>
          <a:lstStyle/>
          <a:p>
            <a:pPr lvl="0"/>
            <a:r>
              <a:rPr lang="fr-FR" sz="1400" dirty="0"/>
              <a:t>13h30 : reprise des matchs – phases finales</a:t>
            </a:r>
          </a:p>
          <a:p>
            <a:pPr lvl="0"/>
            <a:r>
              <a:rPr lang="fr-FR" sz="1400" dirty="0"/>
              <a:t>16h30 : fin des phases finales</a:t>
            </a:r>
          </a:p>
        </p:txBody>
      </p:sp>
      <p:sp>
        <p:nvSpPr>
          <p:cNvPr id="13" name="ZoneTexte 12">
            <a:extLst>
              <a:ext uri="{FF2B5EF4-FFF2-40B4-BE49-F238E27FC236}">
                <a16:creationId xmlns:a16="http://schemas.microsoft.com/office/drawing/2014/main" id="{953FEA47-AB68-8736-244A-FC5F10B6E53B}"/>
              </a:ext>
            </a:extLst>
          </p:cNvPr>
          <p:cNvSpPr txBox="1"/>
          <p:nvPr/>
        </p:nvSpPr>
        <p:spPr>
          <a:xfrm>
            <a:off x="3544952" y="5572780"/>
            <a:ext cx="3438524" cy="523220"/>
          </a:xfrm>
          <a:prstGeom prst="rect">
            <a:avLst/>
          </a:prstGeom>
          <a:noFill/>
        </p:spPr>
        <p:txBody>
          <a:bodyPr wrap="square">
            <a:spAutoFit/>
          </a:bodyPr>
          <a:lstStyle/>
          <a:p>
            <a:pPr lvl="0"/>
            <a:r>
              <a:rPr lang="fr-FR" sz="1400" dirty="0"/>
              <a:t>9h30 : début des matchs</a:t>
            </a:r>
          </a:p>
          <a:p>
            <a:pPr lvl="0"/>
            <a:r>
              <a:rPr lang="fr-FR" sz="1400" dirty="0"/>
              <a:t>12h30 : fin des poules </a:t>
            </a:r>
          </a:p>
        </p:txBody>
      </p:sp>
      <p:cxnSp>
        <p:nvCxnSpPr>
          <p:cNvPr id="17" name="Connecteur droit 16">
            <a:extLst>
              <a:ext uri="{FF2B5EF4-FFF2-40B4-BE49-F238E27FC236}">
                <a16:creationId xmlns:a16="http://schemas.microsoft.com/office/drawing/2014/main" id="{252891D6-7370-E106-9581-C96028368E53}"/>
              </a:ext>
            </a:extLst>
          </p:cNvPr>
          <p:cNvCxnSpPr>
            <a:cxnSpLocks/>
          </p:cNvCxnSpPr>
          <p:nvPr/>
        </p:nvCxnSpPr>
        <p:spPr>
          <a:xfrm>
            <a:off x="3248025" y="5343525"/>
            <a:ext cx="0" cy="838200"/>
          </a:xfrm>
          <a:prstGeom prst="line">
            <a:avLst/>
          </a:prstGeom>
          <a:ln w="19050">
            <a:solidFill>
              <a:srgbClr val="D0DE4E"/>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DDB62317-8147-2D75-6A83-0ACF0926AE01}"/>
              </a:ext>
            </a:extLst>
          </p:cNvPr>
          <p:cNvCxnSpPr>
            <a:cxnSpLocks/>
          </p:cNvCxnSpPr>
          <p:nvPr/>
        </p:nvCxnSpPr>
        <p:spPr>
          <a:xfrm>
            <a:off x="3248025" y="6638608"/>
            <a:ext cx="0" cy="954107"/>
          </a:xfrm>
          <a:prstGeom prst="line">
            <a:avLst/>
          </a:prstGeom>
          <a:ln w="19050">
            <a:solidFill>
              <a:srgbClr val="D0D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4079" y="2378884"/>
            <a:ext cx="6624736" cy="9787295"/>
          </a:xfrm>
          <a:prstGeom prst="rect">
            <a:avLst/>
          </a:prstGeom>
          <a:noFill/>
        </p:spPr>
        <p:txBody>
          <a:bodyPr wrap="square" rtlCol="0">
            <a:spAutoFit/>
          </a:bodyPr>
          <a:lstStyle/>
          <a:p>
            <a:r>
              <a:rPr lang="fr-FR" sz="1400" dirty="0"/>
              <a:t>Les repas seront établis avec le traiteur. </a:t>
            </a:r>
          </a:p>
          <a:p>
            <a:endParaRPr lang="fr-FR" sz="1400" dirty="0"/>
          </a:p>
          <a:p>
            <a:r>
              <a:rPr lang="fr-FR" sz="1400" dirty="0"/>
              <a:t>Les repas de midi  seront pris dans la salle Abel </a:t>
            </a:r>
            <a:r>
              <a:rPr lang="fr-FR" sz="1400" dirty="0" err="1"/>
              <a:t>Lorente</a:t>
            </a:r>
            <a:r>
              <a:rPr lang="fr-FR" sz="1400" dirty="0"/>
              <a:t>.</a:t>
            </a:r>
          </a:p>
          <a:p>
            <a:r>
              <a:rPr lang="fr-FR" sz="1400" dirty="0"/>
              <a:t>Si les tableaux de jeux le permettent, une pause générale sera établie de 12h30 à 13h30.</a:t>
            </a:r>
          </a:p>
          <a:p>
            <a:r>
              <a:rPr lang="fr-FR" b="1" u="sng" dirty="0"/>
              <a:t>Merci de préciser les éventuelles allergies et pratiques alimentaires afin que nous puissions adapter au mieux notre offre </a:t>
            </a:r>
          </a:p>
          <a:p>
            <a:endParaRPr lang="fr-FR" b="1" u="sng" dirty="0"/>
          </a:p>
          <a:p>
            <a:r>
              <a:rPr lang="fr-FR" sz="1600" b="1" u="sng" dirty="0">
                <a:solidFill>
                  <a:srgbClr val="2F4158"/>
                </a:solidFill>
              </a:rPr>
              <a:t>Samedi midi :</a:t>
            </a:r>
            <a:endParaRPr lang="fr-FR" sz="1400" dirty="0"/>
          </a:p>
          <a:p>
            <a:r>
              <a:rPr lang="fr-FR" sz="1400" dirty="0"/>
              <a:t>Entrée</a:t>
            </a:r>
          </a:p>
          <a:p>
            <a:r>
              <a:rPr lang="fr-FR" sz="1400" dirty="0"/>
              <a:t>Plat</a:t>
            </a:r>
          </a:p>
          <a:p>
            <a:r>
              <a:rPr lang="fr-FR" sz="1400" dirty="0"/>
              <a:t>Fruit</a:t>
            </a:r>
          </a:p>
          <a:p>
            <a:r>
              <a:rPr lang="fr-FR" sz="1400" dirty="0"/>
              <a:t>Café</a:t>
            </a:r>
          </a:p>
          <a:p>
            <a:r>
              <a:rPr lang="fr-FR" sz="1400" b="1" u="sng" dirty="0"/>
              <a:t>Repas 14€ </a:t>
            </a:r>
          </a:p>
          <a:p>
            <a:endParaRPr lang="fr-FR" sz="1400" b="1" u="sng" dirty="0"/>
          </a:p>
          <a:p>
            <a:r>
              <a:rPr lang="fr-FR" sz="1600" b="1" u="sng" dirty="0">
                <a:solidFill>
                  <a:srgbClr val="2F4158"/>
                </a:solidFill>
              </a:rPr>
              <a:t>Samedi Soir, repas festif : concert animation dansante</a:t>
            </a:r>
          </a:p>
          <a:p>
            <a:r>
              <a:rPr lang="fr-FR" sz="1400" b="1" dirty="0"/>
              <a:t>Apéritif </a:t>
            </a:r>
          </a:p>
          <a:p>
            <a:r>
              <a:rPr lang="fr-FR" sz="1400" dirty="0"/>
              <a:t>Plat régional nourrissant !!</a:t>
            </a:r>
          </a:p>
          <a:p>
            <a:r>
              <a:rPr lang="fr-FR" sz="1400" dirty="0"/>
              <a:t>Dessert</a:t>
            </a:r>
          </a:p>
          <a:p>
            <a:r>
              <a:rPr lang="fr-FR" sz="1400" dirty="0"/>
              <a:t>Café</a:t>
            </a:r>
          </a:p>
          <a:p>
            <a:r>
              <a:rPr lang="fr-FR" sz="1400" dirty="0"/>
              <a:t>Vin et boissons non-alcoolisées incluses</a:t>
            </a:r>
          </a:p>
          <a:p>
            <a:r>
              <a:rPr lang="fr-FR" sz="1400" b="1" u="sng" dirty="0"/>
              <a:t>Repas et soirée 25€</a:t>
            </a:r>
          </a:p>
          <a:p>
            <a:endParaRPr lang="fr-FR" sz="1400" dirty="0"/>
          </a:p>
          <a:p>
            <a:r>
              <a:rPr lang="fr-FR" sz="1600" b="1" u="sng" dirty="0">
                <a:solidFill>
                  <a:srgbClr val="2F4158"/>
                </a:solidFill>
              </a:rPr>
              <a:t>Dimanche midi :</a:t>
            </a:r>
          </a:p>
          <a:p>
            <a:r>
              <a:rPr lang="fr-FR" sz="1400" dirty="0"/>
              <a:t>Entrée</a:t>
            </a:r>
          </a:p>
          <a:p>
            <a:r>
              <a:rPr lang="fr-FR" sz="1400" dirty="0"/>
              <a:t>Plat</a:t>
            </a:r>
          </a:p>
          <a:p>
            <a:r>
              <a:rPr lang="fr-FR" sz="1400" dirty="0"/>
              <a:t>Fruit</a:t>
            </a:r>
          </a:p>
          <a:p>
            <a:r>
              <a:rPr lang="fr-FR" sz="1400" dirty="0"/>
              <a:t>Café</a:t>
            </a:r>
          </a:p>
          <a:p>
            <a:r>
              <a:rPr lang="fr-FR" sz="1400" b="1" u="sng" dirty="0"/>
              <a:t>Repas 14€</a:t>
            </a:r>
          </a:p>
          <a:p>
            <a:endParaRPr lang="fr-FR" sz="1400" b="1" u="sng" dirty="0"/>
          </a:p>
          <a:p>
            <a:endParaRPr lang="fr-FR" sz="1400" b="1" u="sng" dirty="0"/>
          </a:p>
          <a:p>
            <a:r>
              <a:rPr lang="fr-FR" sz="1600" b="1" u="sng" dirty="0">
                <a:solidFill>
                  <a:srgbClr val="2F4158"/>
                </a:solidFill>
              </a:rPr>
              <a:t>Les petits-déjeuners </a:t>
            </a:r>
            <a:r>
              <a:rPr lang="fr-FR" sz="1600" b="1" u="sng" dirty="0">
                <a:solidFill>
                  <a:srgbClr val="2F4158"/>
                </a:solidFill>
                <a:sym typeface="Wingdings" panose="05000000000000000000" pitchFamily="2" charset="2"/>
              </a:rPr>
              <a:t> de 7h30 à 8h15 les samedis et dimanches matin</a:t>
            </a:r>
            <a:endParaRPr lang="fr-FR" sz="1600" b="1" u="sng" dirty="0">
              <a:solidFill>
                <a:srgbClr val="2F4158"/>
              </a:solidFill>
            </a:endParaRPr>
          </a:p>
          <a:p>
            <a:r>
              <a:rPr lang="fr-FR" sz="1400" dirty="0"/>
              <a:t>Pain</a:t>
            </a:r>
          </a:p>
          <a:p>
            <a:r>
              <a:rPr lang="fr-FR" sz="1400" dirty="0"/>
              <a:t>Viennoiserie (pain au chocolat/croissant)</a:t>
            </a:r>
          </a:p>
          <a:p>
            <a:r>
              <a:rPr lang="fr-FR" sz="1400" dirty="0"/>
              <a:t>Boisson froide (jus)</a:t>
            </a:r>
          </a:p>
          <a:p>
            <a:r>
              <a:rPr lang="fr-FR" sz="1400" dirty="0"/>
              <a:t>Fruits</a:t>
            </a:r>
          </a:p>
          <a:p>
            <a:r>
              <a:rPr lang="fr-FR" sz="1400" dirty="0"/>
              <a:t>Beurre et confitures</a:t>
            </a:r>
          </a:p>
          <a:p>
            <a:r>
              <a:rPr lang="fr-FR" sz="1400" dirty="0"/>
              <a:t>Café, thé</a:t>
            </a:r>
          </a:p>
          <a:p>
            <a:r>
              <a:rPr lang="fr-FR" sz="1400" b="1" u="sng" dirty="0"/>
              <a:t>Petits-déjeuners 4€</a:t>
            </a:r>
          </a:p>
          <a:p>
            <a:endParaRPr lang="fr-FR" sz="1400" b="1" u="sng" dirty="0"/>
          </a:p>
          <a:p>
            <a:endParaRPr lang="fr-FR" sz="1400" b="1" u="sng" dirty="0"/>
          </a:p>
          <a:p>
            <a:endParaRPr lang="fr-FR" dirty="0"/>
          </a:p>
          <a:p>
            <a:endParaRPr lang="fr-FR" dirty="0"/>
          </a:p>
          <a:p>
            <a:endParaRPr lang="fr-FR" dirty="0"/>
          </a:p>
        </p:txBody>
      </p:sp>
      <p:sp>
        <p:nvSpPr>
          <p:cNvPr id="5" name="Espace réservé du numéro de diapositive 1"/>
          <p:cNvSpPr>
            <a:spLocks noGrp="1"/>
          </p:cNvSpPr>
          <p:nvPr>
            <p:ph type="sldNum" sz="quarter" idx="12"/>
          </p:nvPr>
        </p:nvSpPr>
        <p:spPr>
          <a:xfrm>
            <a:off x="4914900" y="9999135"/>
            <a:ext cx="1600200" cy="486833"/>
          </a:xfrm>
        </p:spPr>
        <p:txBody>
          <a:bodyPr/>
          <a:lstStyle/>
          <a:p>
            <a:fld id="{F5956684-9088-4EF7-A04D-70ECFEE2CF81}" type="slidenum">
              <a:rPr lang="fr-FR" smtClean="0"/>
              <a:pPr/>
              <a:t>9</a:t>
            </a:fld>
            <a:endParaRPr lang="fr-FR"/>
          </a:p>
        </p:txBody>
      </p:sp>
      <p:pic>
        <p:nvPicPr>
          <p:cNvPr id="19" name="Graphisme 13">
            <a:extLst>
              <a:ext uri="{FF2B5EF4-FFF2-40B4-BE49-F238E27FC236}">
                <a16:creationId xmlns:a16="http://schemas.microsoft.com/office/drawing/2014/main" id="{07BE3E10-945B-3ED0-92BF-AFE8E156B7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599" y="1463845"/>
            <a:ext cx="5087401" cy="57160"/>
          </a:xfrm>
          <a:prstGeom prst="rect">
            <a:avLst/>
          </a:prstGeom>
        </p:spPr>
      </p:pic>
      <p:sp>
        <p:nvSpPr>
          <p:cNvPr id="20" name="Titre 56">
            <a:extLst>
              <a:ext uri="{FF2B5EF4-FFF2-40B4-BE49-F238E27FC236}">
                <a16:creationId xmlns:a16="http://schemas.microsoft.com/office/drawing/2014/main" id="{7747E6AF-AEAA-C8FD-EA44-B33A242D5392}"/>
              </a:ext>
            </a:extLst>
          </p:cNvPr>
          <p:cNvSpPr txBox="1">
            <a:spLocks/>
          </p:cNvSpPr>
          <p:nvPr/>
        </p:nvSpPr>
        <p:spPr>
          <a:xfrm>
            <a:off x="260649" y="762936"/>
            <a:ext cx="625445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4200" b="1" i="0" u="none" strike="noStrike" kern="1200" cap="all" spc="0" normalizeH="0" baseline="0" noProof="0" dirty="0">
                <a:ln>
                  <a:noFill/>
                </a:ln>
                <a:solidFill>
                  <a:srgbClr val="2F4158"/>
                </a:solidFill>
                <a:effectLst/>
                <a:uLnTx/>
                <a:uFillTx/>
                <a:latin typeface="Franklin Gothic Book"/>
                <a:ea typeface="+mj-ea"/>
                <a:cs typeface="+mj-cs"/>
              </a:rPr>
              <a:t>Les repas</a:t>
            </a:r>
          </a:p>
        </p:txBody>
      </p:sp>
      <p:sp>
        <p:nvSpPr>
          <p:cNvPr id="2" name="Titre 56">
            <a:extLst>
              <a:ext uri="{FF2B5EF4-FFF2-40B4-BE49-F238E27FC236}">
                <a16:creationId xmlns:a16="http://schemas.microsoft.com/office/drawing/2014/main" id="{60B4B2FE-DB85-64E9-4396-46E86C60DA53}"/>
              </a:ext>
            </a:extLst>
          </p:cNvPr>
          <p:cNvSpPr txBox="1">
            <a:spLocks/>
          </p:cNvSpPr>
          <p:nvPr/>
        </p:nvSpPr>
        <p:spPr>
          <a:xfrm>
            <a:off x="438171" y="1620815"/>
            <a:ext cx="625445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marL="0" marR="0" lvl="0" indent="0" algn="ctr" defTabSz="777240" rtl="0" eaLnBrk="1" fontAlgn="auto" latinLnBrk="0" hangingPunct="1">
              <a:lnSpc>
                <a:spcPct val="85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2F4158"/>
                </a:solidFill>
                <a:effectLst/>
                <a:uLnTx/>
                <a:uFillTx/>
                <a:latin typeface="Franklin Gothic Book"/>
                <a:ea typeface="+mj-ea"/>
                <a:cs typeface="+mj-cs"/>
              </a:rPr>
              <a:t>RAPPEL : l’inscription à l’avance pour les </a:t>
            </a:r>
            <a:r>
              <a:rPr kumimoji="0" lang="fr-FR" sz="2800" b="1" i="0" u="none" strike="noStrike" kern="1200" cap="none" spc="0" normalizeH="0" baseline="0" noProof="0">
                <a:ln>
                  <a:noFill/>
                </a:ln>
                <a:solidFill>
                  <a:srgbClr val="2F4158"/>
                </a:solidFill>
                <a:effectLst/>
                <a:uLnTx/>
                <a:uFillTx/>
                <a:latin typeface="Franklin Gothic Book"/>
                <a:ea typeface="+mj-ea"/>
                <a:cs typeface="+mj-cs"/>
              </a:rPr>
              <a:t>repas est </a:t>
            </a:r>
            <a:r>
              <a:rPr kumimoji="0" lang="fr-FR" sz="2800" b="1" i="0" u="none" strike="noStrike" kern="1200" cap="none" spc="0" normalizeH="0" baseline="0" noProof="0" dirty="0">
                <a:ln>
                  <a:noFill/>
                </a:ln>
                <a:solidFill>
                  <a:srgbClr val="2F4158"/>
                </a:solidFill>
                <a:effectLst/>
                <a:uLnTx/>
                <a:uFillTx/>
                <a:latin typeface="Franklin Gothic Book"/>
                <a:ea typeface="+mj-ea"/>
                <a:cs typeface="+mj-cs"/>
              </a:rPr>
              <a:t>obligatoire</a:t>
            </a:r>
          </a:p>
        </p:txBody>
      </p:sp>
      <p:sp>
        <p:nvSpPr>
          <p:cNvPr id="6" name="ZoneTexte 5">
            <a:extLst>
              <a:ext uri="{FF2B5EF4-FFF2-40B4-BE49-F238E27FC236}">
                <a16:creationId xmlns:a16="http://schemas.microsoft.com/office/drawing/2014/main" id="{EA6DC763-65AA-CA4D-3C4C-92D1319236EC}"/>
              </a:ext>
            </a:extLst>
          </p:cNvPr>
          <p:cNvSpPr txBox="1"/>
          <p:nvPr/>
        </p:nvSpPr>
        <p:spPr>
          <a:xfrm>
            <a:off x="260649" y="11604594"/>
            <a:ext cx="6462066" cy="738664"/>
          </a:xfrm>
          <a:prstGeom prst="rect">
            <a:avLst/>
          </a:prstGeom>
          <a:noFill/>
        </p:spPr>
        <p:txBody>
          <a:bodyPr wrap="square" rtlCol="0">
            <a:spAutoFit/>
          </a:bodyPr>
          <a:lstStyle/>
          <a:p>
            <a:r>
              <a:rPr lang="fr-FR" sz="1400" dirty="0"/>
              <a:t>Nous espérons que vous prendrez autant de plaisir à venir que nous aurons  de bonheur à vous accueillir.</a:t>
            </a:r>
          </a:p>
          <a:p>
            <a:endParaRPr lang="fr-FR" sz="1400" dirty="0"/>
          </a:p>
        </p:txBody>
      </p:sp>
      <p:sp>
        <p:nvSpPr>
          <p:cNvPr id="8" name="Rectangle 7">
            <a:extLst>
              <a:ext uri="{FF2B5EF4-FFF2-40B4-BE49-F238E27FC236}">
                <a16:creationId xmlns:a16="http://schemas.microsoft.com/office/drawing/2014/main" id="{53C6BF7D-209B-B8FC-C6CD-C98019813236}"/>
              </a:ext>
            </a:extLst>
          </p:cNvPr>
          <p:cNvSpPr/>
          <p:nvPr/>
        </p:nvSpPr>
        <p:spPr>
          <a:xfrm>
            <a:off x="0" y="11580642"/>
            <a:ext cx="6858000" cy="611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Espace réservé du texte 68">
            <a:extLst>
              <a:ext uri="{FF2B5EF4-FFF2-40B4-BE49-F238E27FC236}">
                <a16:creationId xmlns:a16="http://schemas.microsoft.com/office/drawing/2014/main" id="{F1ED6A97-42C6-55EA-B0E1-EDE9291F8095}"/>
              </a:ext>
            </a:extLst>
          </p:cNvPr>
          <p:cNvSpPr txBox="1">
            <a:spLocks/>
          </p:cNvSpPr>
          <p:nvPr/>
        </p:nvSpPr>
        <p:spPr>
          <a:xfrm>
            <a:off x="99558" y="11621754"/>
            <a:ext cx="6653697" cy="104638"/>
          </a:xfrm>
          <a:prstGeom prst="rect">
            <a:avLst/>
          </a:prstGeom>
        </p:spPr>
        <p:txBody>
          <a:bodyPr vert="horz" lIns="0" tIns="0" rIns="0" bIns="0" rtlCol="0" anchor="t">
            <a:noAutofit/>
          </a:bodyPr>
          <a:lstStyle>
            <a:lvl1pPr marL="0" indent="0" algn="ctr" defTabSz="777240" rtl="0" eaLnBrk="1" latinLnBrk="0" hangingPunct="1">
              <a:lnSpc>
                <a:spcPct val="82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fr-FR" sz="1000" b="1" i="0" u="none" strike="noStrike" kern="1200" cap="all" spc="0" normalizeH="0" baseline="0" noProof="0" dirty="0">
                <a:ln>
                  <a:noFill/>
                </a:ln>
                <a:solidFill>
                  <a:srgbClr val="2F4158"/>
                </a:solidFill>
                <a:effectLst/>
                <a:uLnTx/>
                <a:uFillTx/>
                <a:latin typeface="Franklin Gothic Book"/>
                <a:ea typeface="+mn-ea"/>
                <a:cs typeface="+mn-cs"/>
              </a:rPr>
              <a:t>LA PLUME ET LE VOLANT</a:t>
            </a:r>
          </a:p>
        </p:txBody>
      </p:sp>
      <p:sp>
        <p:nvSpPr>
          <p:cNvPr id="12" name="Espace réservé du texte 4">
            <a:extLst>
              <a:ext uri="{FF2B5EF4-FFF2-40B4-BE49-F238E27FC236}">
                <a16:creationId xmlns:a16="http://schemas.microsoft.com/office/drawing/2014/main" id="{E8864CB2-7E6A-44B7-FCCF-1A8E7D8CEF56}"/>
              </a:ext>
            </a:extLst>
          </p:cNvPr>
          <p:cNvSpPr txBox="1">
            <a:spLocks/>
          </p:cNvSpPr>
          <p:nvPr/>
        </p:nvSpPr>
        <p:spPr>
          <a:xfrm>
            <a:off x="99558" y="11844463"/>
            <a:ext cx="6653697" cy="275549"/>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Châteaurenard 13160</a:t>
            </a:r>
          </a:p>
          <a:p>
            <a:pPr marL="0" marR="0" lvl="0" indent="0" algn="ctr" defTabSz="777240"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fr-FR" sz="850" b="0" i="0" u="none" strike="noStrike" kern="1200" cap="none" spc="0" normalizeH="0" baseline="0" noProof="0" dirty="0">
                <a:ln>
                  <a:noFill/>
                </a:ln>
                <a:solidFill>
                  <a:srgbClr val="2F4158"/>
                </a:solidFill>
                <a:effectLst/>
                <a:uLnTx/>
                <a:uFillTx/>
                <a:latin typeface="Microsoft Sans Serif"/>
                <a:ea typeface="+mn-ea"/>
                <a:cs typeface="+mn-cs"/>
              </a:rPr>
              <a:t>laplumeetlevolant@gmail.com</a:t>
            </a:r>
          </a:p>
        </p:txBody>
      </p:sp>
    </p:spTree>
    <p:extLst>
      <p:ext uri="{BB962C8B-B14F-4D97-AF65-F5344CB8AC3E}">
        <p14:creationId xmlns:p14="http://schemas.microsoft.com/office/powerpoint/2010/main" val="226979545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356</TotalTime>
  <Words>2099</Words>
  <Application>Microsoft Office PowerPoint</Application>
  <PresentationFormat>Grand écran</PresentationFormat>
  <Paragraphs>195</Paragraphs>
  <Slides>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9</vt:i4>
      </vt:variant>
    </vt:vector>
  </HeadingPairs>
  <TitlesOfParts>
    <vt:vector size="18" baseType="lpstr">
      <vt:lpstr>Arial</vt:lpstr>
      <vt:lpstr>Brush Script MT</vt:lpstr>
      <vt:lpstr>Calibri</vt:lpstr>
      <vt:lpstr>Calibri Light</vt:lpstr>
      <vt:lpstr>Franklin Gothic Book</vt:lpstr>
      <vt:lpstr>Microsoft Sans Serif</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DOURDAN</dc:creator>
  <cp:lastModifiedBy>kiki mathis</cp:lastModifiedBy>
  <cp:revision>29</cp:revision>
  <dcterms:created xsi:type="dcterms:W3CDTF">2023-02-07T18:49:05Z</dcterms:created>
  <dcterms:modified xsi:type="dcterms:W3CDTF">2023-03-20T11:07:39Z</dcterms:modified>
</cp:coreProperties>
</file>